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3" r:id="rId2"/>
    <p:sldId id="280" r:id="rId3"/>
    <p:sldId id="311" r:id="rId4"/>
    <p:sldId id="325" r:id="rId5"/>
    <p:sldId id="303" r:id="rId6"/>
    <p:sldId id="335" r:id="rId7"/>
    <p:sldId id="334" r:id="rId8"/>
    <p:sldId id="333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7" r:id="rId20"/>
    <p:sldId id="348" r:id="rId21"/>
    <p:sldId id="349" r:id="rId22"/>
    <p:sldId id="324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457" autoAdjust="0"/>
  </p:normalViewPr>
  <p:slideViewPr>
    <p:cSldViewPr snapToGrid="0">
      <p:cViewPr>
        <p:scale>
          <a:sx n="75" d="100"/>
          <a:sy n="75" d="100"/>
        </p:scale>
        <p:origin x="250" y="14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046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22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1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77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88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4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7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24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719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74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36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79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142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97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90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69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6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16/07/2020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rantis.com/blog/introduction-to-yaml-creating-a-kubernetes-deploymen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irantis.com/blog/multi-container-pods-and-container-communication-in-kubernete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elUpEducation/kubernetes-demo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6171789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Nel </a:t>
            </a:r>
            <a:r>
              <a:rPr lang="it-IT" sz="1800" dirty="0" err="1" smtClean="0"/>
              <a:t>deployment</a:t>
            </a:r>
            <a:r>
              <a:rPr lang="it-IT" sz="1800" dirty="0" smtClean="0"/>
              <a:t> vengono definiti i vari </a:t>
            </a:r>
            <a:r>
              <a:rPr lang="it-IT" sz="1800" dirty="0" err="1" smtClean="0"/>
              <a:t>pod</a:t>
            </a:r>
            <a:r>
              <a:rPr lang="it-IT" sz="1800" dirty="0" smtClean="0"/>
              <a:t>/immagini/repliche</a:t>
            </a:r>
            <a:r>
              <a:rPr lang="it-IT" sz="1732" dirty="0"/>
              <a:t> </a:t>
            </a:r>
            <a:r>
              <a:rPr lang="it-IT" sz="1732" dirty="0" smtClean="0"/>
              <a:t>(può assumere dimensioni importanti)</a:t>
            </a:r>
          </a:p>
          <a:p>
            <a:pPr marL="486918" lvl="1" indent="-285750"/>
            <a:r>
              <a:rPr lang="it-IT" sz="1732" dirty="0" err="1" smtClean="0"/>
              <a:t>Labels</a:t>
            </a:r>
            <a:r>
              <a:rPr lang="it-IT" sz="1732" dirty="0" smtClean="0"/>
              <a:t> servono ad etichettare qualsiasi oggetto (</a:t>
            </a:r>
            <a:r>
              <a:rPr lang="it-IT" sz="1732" dirty="0" err="1" smtClean="0"/>
              <a:t>deployments</a:t>
            </a:r>
            <a:r>
              <a:rPr lang="it-IT" sz="1732" dirty="0" smtClean="0"/>
              <a:t>/nodo/servizio/</a:t>
            </a:r>
            <a:r>
              <a:rPr lang="it-IT" sz="1732" dirty="0" err="1" smtClean="0"/>
              <a:t>pod</a:t>
            </a:r>
            <a:r>
              <a:rPr lang="it-IT" sz="1732" dirty="0" smtClean="0"/>
              <a:t>) tramite un </a:t>
            </a:r>
            <a:r>
              <a:rPr lang="it-IT" sz="1732" dirty="0" err="1" smtClean="0"/>
              <a:t>key</a:t>
            </a:r>
            <a:r>
              <a:rPr lang="it-IT" sz="1732" dirty="0" smtClean="0"/>
              <a:t>=&gt;</a:t>
            </a:r>
            <a:r>
              <a:rPr lang="it-IT" sz="1732" dirty="0" err="1" smtClean="0"/>
              <a:t>value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I </a:t>
            </a:r>
            <a:r>
              <a:rPr lang="it-IT" sz="1732" dirty="0" err="1" smtClean="0"/>
              <a:t>Selectors</a:t>
            </a:r>
            <a:r>
              <a:rPr lang="it-IT" sz="1732" dirty="0" smtClean="0"/>
              <a:t> sono dei criteri per discriminare gli oggetti</a:t>
            </a:r>
          </a:p>
          <a:p>
            <a:pPr marL="201168" lvl="1" indent="0">
              <a:buNone/>
            </a:pPr>
            <a:r>
              <a:rPr lang="it-IT" sz="1732" dirty="0" smtClean="0"/>
              <a:t>Esempio: </a:t>
            </a:r>
            <a:r>
              <a:rPr lang="it-IT" sz="1732" dirty="0" err="1" smtClean="0"/>
              <a:t>label</a:t>
            </a:r>
            <a:r>
              <a:rPr lang="it-IT" sz="1732" dirty="0" smtClean="0"/>
              <a:t> </a:t>
            </a:r>
            <a:r>
              <a:rPr lang="it-IT" sz="1732" dirty="0" err="1" smtClean="0"/>
              <a:t>storageType</a:t>
            </a:r>
            <a:r>
              <a:rPr lang="it-IT" sz="1732" dirty="0" smtClean="0"/>
              <a:t>=SSD. Tramite un </a:t>
            </a:r>
            <a:r>
              <a:rPr lang="it-IT" sz="1732" dirty="0" err="1"/>
              <a:t>s</a:t>
            </a:r>
            <a:r>
              <a:rPr lang="it-IT" sz="1732" dirty="0" err="1" smtClean="0"/>
              <a:t>elector</a:t>
            </a:r>
            <a:r>
              <a:rPr lang="it-IT" sz="1732" dirty="0" smtClean="0"/>
              <a:t> per il quale diciamo di </a:t>
            </a:r>
            <a:r>
              <a:rPr lang="it-IT" sz="1732" dirty="0" err="1" smtClean="0"/>
              <a:t>deployare</a:t>
            </a:r>
            <a:r>
              <a:rPr lang="it-IT" sz="1732" dirty="0" smtClean="0"/>
              <a:t> un applicativo sui nodi etichettati con </a:t>
            </a:r>
            <a:r>
              <a:rPr lang="it-IT" sz="1732" dirty="0" err="1" smtClean="0"/>
              <a:t>label</a:t>
            </a:r>
            <a:r>
              <a:rPr lang="it-IT" sz="1732" dirty="0"/>
              <a:t> </a:t>
            </a:r>
            <a:r>
              <a:rPr lang="it-IT" sz="1732" dirty="0" err="1"/>
              <a:t>nodeSelector</a:t>
            </a:r>
            <a:r>
              <a:rPr lang="it-IT" sz="1732" dirty="0"/>
              <a:t>=SSD</a:t>
            </a:r>
            <a:endParaRPr lang="it-IT" sz="1732" dirty="0" smtClean="0"/>
          </a:p>
          <a:p>
            <a:pPr marL="486918" lvl="1" indent="-285750"/>
            <a:endParaRPr lang="it-IT" sz="1732" dirty="0" smtClean="0"/>
          </a:p>
          <a:p>
            <a:pPr marL="486918" lvl="1" indent="-285750"/>
            <a:endParaRPr lang="it-IT" sz="1800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Labels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Selectors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38056" y="4234310"/>
            <a:ext cx="71969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it-IT" sz="1600" dirty="0" err="1" smtClean="0">
                <a:solidFill>
                  <a:schemeClr val="bg1"/>
                </a:solidFill>
              </a:rPr>
              <a:t>nodes</a:t>
            </a:r>
            <a:r>
              <a:rPr lang="it-IT" sz="1600" dirty="0" smtClean="0">
                <a:solidFill>
                  <a:schemeClr val="bg1"/>
                </a:solidFill>
              </a:rPr>
              <a:t>  (nel nostro caso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r>
              <a:rPr lang="it-IT" sz="1600" dirty="0" smtClean="0">
                <a:solidFill>
                  <a:schemeClr val="bg1"/>
                </a:solidFill>
              </a:rPr>
              <a:t> avremo un solo nodo)</a:t>
            </a:r>
          </a:p>
          <a:p>
            <a:r>
              <a:rPr lang="it-IT" sz="1600" dirty="0" err="1" smtClean="0">
                <a:solidFill>
                  <a:schemeClr val="bg1"/>
                </a:solidFill>
              </a:rPr>
              <a:t>kubectl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label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node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storageType</a:t>
            </a:r>
            <a:r>
              <a:rPr lang="it-IT" sz="1600" dirty="0" smtClean="0">
                <a:solidFill>
                  <a:schemeClr val="bg1"/>
                </a:solidFill>
              </a:rPr>
              <a:t>=SSD</a:t>
            </a:r>
          </a:p>
          <a:p>
            <a:r>
              <a:rPr lang="it-IT" sz="1600" dirty="0" err="1" smtClean="0">
                <a:solidFill>
                  <a:schemeClr val="bg1"/>
                </a:solidFill>
              </a:rPr>
              <a:t>kubectl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describe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node</a:t>
            </a:r>
            <a:r>
              <a:rPr lang="it-IT" sz="1600" dirty="0" smtClean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minikube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apply</a:t>
            </a:r>
            <a:r>
              <a:rPr lang="it-IT" sz="1600" dirty="0">
                <a:solidFill>
                  <a:schemeClr val="bg1"/>
                </a:solidFill>
              </a:rPr>
              <a:t> -f ./</a:t>
            </a:r>
            <a:r>
              <a:rPr lang="it-IT" sz="1600" dirty="0" err="1">
                <a:solidFill>
                  <a:schemeClr val="bg1"/>
                </a:solidFill>
              </a:rPr>
              <a:t>deployment.yaml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pods -o </a:t>
            </a:r>
            <a:r>
              <a:rPr lang="en-US" sz="1600" dirty="0" smtClean="0">
                <a:solidFill>
                  <a:schemeClr val="bg1"/>
                </a:solidFill>
              </a:rPr>
              <a:t>wide (per </a:t>
            </a:r>
            <a:r>
              <a:rPr lang="en-US" sz="1600" dirty="0" err="1" smtClean="0">
                <a:solidFill>
                  <a:schemeClr val="bg1"/>
                </a:solidFill>
              </a:rPr>
              <a:t>verificare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nodi</a:t>
            </a:r>
            <a:r>
              <a:rPr lang="en-US" sz="1600" dirty="0" smtClean="0">
                <a:solidFill>
                  <a:schemeClr val="bg1"/>
                </a:solidFill>
              </a:rPr>
              <a:t> a cui </a:t>
            </a:r>
            <a:r>
              <a:rPr lang="en-US" sz="1600" dirty="0" err="1" smtClean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 pod </a:t>
            </a:r>
            <a:r>
              <a:rPr lang="en-US" sz="1600" dirty="0" err="1" smtClean="0">
                <a:solidFill>
                  <a:schemeClr val="bg1"/>
                </a:solidFill>
              </a:rPr>
              <a:t>sono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stati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assegnati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006080" y="563611"/>
            <a:ext cx="3830320" cy="5909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 err="1"/>
              <a:t>apiVersion</a:t>
            </a:r>
            <a:r>
              <a:rPr lang="it-IT" dirty="0"/>
              <a:t>: </a:t>
            </a:r>
            <a:r>
              <a:rPr lang="it-IT" dirty="0" err="1"/>
              <a:t>apps</a:t>
            </a:r>
            <a:r>
              <a:rPr lang="it-IT" dirty="0"/>
              <a:t>/v1</a:t>
            </a:r>
          </a:p>
          <a:p>
            <a:r>
              <a:rPr lang="it-IT" dirty="0" err="1"/>
              <a:t>kind</a:t>
            </a:r>
            <a:r>
              <a:rPr lang="it-IT" dirty="0"/>
              <a:t>: Deployment</a:t>
            </a:r>
          </a:p>
          <a:p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tomcat-deployment</a:t>
            </a:r>
            <a:endParaRPr lang="it-IT" dirty="0"/>
          </a:p>
          <a:p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selector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matchLabels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replicas</a:t>
            </a:r>
            <a:r>
              <a:rPr lang="it-IT" dirty="0"/>
              <a:t>: 1</a:t>
            </a:r>
          </a:p>
          <a:p>
            <a:r>
              <a:rPr lang="it-IT" dirty="0"/>
              <a:t>  </a:t>
            </a:r>
            <a:r>
              <a:rPr lang="it-IT" dirty="0" err="1"/>
              <a:t>template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labels</a:t>
            </a:r>
            <a:r>
              <a:rPr lang="it-IT" dirty="0"/>
              <a:t>:</a:t>
            </a:r>
          </a:p>
          <a:p>
            <a:r>
              <a:rPr lang="it-IT" dirty="0"/>
              <a:t>  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</a:t>
            </a:r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    containers:</a:t>
            </a:r>
          </a:p>
          <a:p>
            <a:r>
              <a:rPr lang="it-IT" dirty="0"/>
              <a:t>      -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    image: tomcat:9.0</a:t>
            </a:r>
          </a:p>
          <a:p>
            <a:r>
              <a:rPr lang="it-IT" dirty="0"/>
              <a:t>        </a:t>
            </a:r>
            <a:r>
              <a:rPr lang="it-IT" dirty="0" err="1"/>
              <a:t>ports</a:t>
            </a:r>
            <a:r>
              <a:rPr lang="it-IT" dirty="0"/>
              <a:t>:</a:t>
            </a:r>
          </a:p>
          <a:p>
            <a:r>
              <a:rPr lang="it-IT" dirty="0"/>
              <a:t>        - </a:t>
            </a:r>
            <a:r>
              <a:rPr lang="it-IT" dirty="0" err="1"/>
              <a:t>containerPort</a:t>
            </a:r>
            <a:r>
              <a:rPr lang="it-IT" dirty="0"/>
              <a:t>: 8080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nodeSelector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storageType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SSD</a:t>
            </a:r>
          </a:p>
        </p:txBody>
      </p:sp>
    </p:spTree>
    <p:extLst>
      <p:ext uri="{BB962C8B-B14F-4D97-AF65-F5344CB8AC3E}">
        <p14:creationId xmlns:p14="http://schemas.microsoft.com/office/powerpoint/2010/main" val="111959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6171789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ha due tipi di </a:t>
            </a:r>
            <a:r>
              <a:rPr lang="it-IT" sz="1800" dirty="0" err="1" smtClean="0"/>
              <a:t>Healt</a:t>
            </a:r>
            <a:r>
              <a:rPr lang="it-IT" sz="1800" dirty="0" err="1" smtClean="0"/>
              <a:t>h</a:t>
            </a:r>
            <a:r>
              <a:rPr lang="it-IT" sz="1800" dirty="0" smtClean="0"/>
              <a:t> </a:t>
            </a:r>
            <a:r>
              <a:rPr lang="it-IT" sz="1800" dirty="0" err="1" smtClean="0"/>
              <a:t>Checks</a:t>
            </a:r>
            <a:endParaRPr lang="it-IT" sz="1800" dirty="0" smtClean="0"/>
          </a:p>
          <a:p>
            <a:pPr marL="944118" lvl="2" indent="-285750"/>
            <a:r>
              <a:rPr lang="it-IT" sz="1732" dirty="0" smtClean="0"/>
              <a:t>Readiness </a:t>
            </a:r>
            <a:r>
              <a:rPr lang="it-IT" sz="1732" dirty="0" err="1" smtClean="0"/>
              <a:t>Probes</a:t>
            </a:r>
            <a:r>
              <a:rPr lang="it-IT" sz="1732" dirty="0" smtClean="0"/>
              <a:t>: per determinare quando un «</a:t>
            </a:r>
            <a:r>
              <a:rPr lang="it-IT" sz="1732" dirty="0" err="1" smtClean="0"/>
              <a:t>pod</a:t>
            </a:r>
            <a:r>
              <a:rPr lang="it-IT" sz="1732" dirty="0" smtClean="0"/>
              <a:t>» è «ready», ovvero è partito correttamente scaricando le risorse necessarie ed è pronto a ricevere richieste</a:t>
            </a:r>
          </a:p>
          <a:p>
            <a:pPr marL="944118" lvl="2" indent="-285750"/>
            <a:r>
              <a:rPr lang="it-IT" sz="1732" dirty="0" err="1" smtClean="0"/>
              <a:t>Liveness</a:t>
            </a:r>
            <a:r>
              <a:rPr lang="it-IT" sz="1732" dirty="0" smtClean="0"/>
              <a:t> </a:t>
            </a:r>
            <a:r>
              <a:rPr lang="it-IT" sz="1732" dirty="0" err="1" smtClean="0"/>
              <a:t>Probes</a:t>
            </a:r>
            <a:r>
              <a:rPr lang="it-IT" sz="1732" dirty="0" smtClean="0"/>
              <a:t>: per determinare dopo l’avvio se un </a:t>
            </a:r>
            <a:r>
              <a:rPr lang="it-IT" sz="1732" dirty="0" err="1" smtClean="0"/>
              <a:t>pod</a:t>
            </a:r>
            <a:r>
              <a:rPr lang="it-IT" sz="1732" dirty="0" smtClean="0"/>
              <a:t> è «</a:t>
            </a:r>
            <a:r>
              <a:rPr lang="it-IT" sz="1732" dirty="0" err="1" smtClean="0"/>
              <a:t>healthy</a:t>
            </a:r>
            <a:r>
              <a:rPr lang="it-IT" sz="1732" dirty="0" smtClean="0"/>
              <a:t>» o «</a:t>
            </a:r>
            <a:r>
              <a:rPr lang="it-IT" sz="1732" dirty="0" err="1" smtClean="0"/>
              <a:t>unhealthy</a:t>
            </a:r>
            <a:r>
              <a:rPr lang="it-IT" sz="1732" dirty="0" smtClean="0"/>
              <a:t>»</a:t>
            </a:r>
            <a:endParaRPr lang="it-IT" sz="1732" dirty="0"/>
          </a:p>
          <a:p>
            <a:pPr marL="486918" lvl="1" indent="-285750"/>
            <a:r>
              <a:rPr lang="it-IT" sz="1800" dirty="0" smtClean="0"/>
              <a:t>2 tipi di controlli che k8s effettua</a:t>
            </a:r>
          </a:p>
          <a:p>
            <a:pPr marL="944118" lvl="2" indent="-285750"/>
            <a:r>
              <a:rPr lang="it-IT" sz="1732" dirty="0" smtClean="0"/>
              <a:t>Chiamate HTTP o TCP effettuate al POD</a:t>
            </a:r>
          </a:p>
          <a:p>
            <a:pPr marL="944118" lvl="2" indent="-285750"/>
            <a:r>
              <a:rPr lang="it-IT" sz="1732" dirty="0" smtClean="0"/>
              <a:t>Esecuzione di comandi sul POD</a:t>
            </a:r>
          </a:p>
          <a:p>
            <a:pPr marL="486918" lvl="1" indent="-285750"/>
            <a:r>
              <a:rPr lang="it-IT" sz="1800" dirty="0" smtClean="0"/>
              <a:t>Le «</a:t>
            </a:r>
            <a:r>
              <a:rPr lang="it-IT" sz="1800" dirty="0" err="1" smtClean="0"/>
              <a:t>Probes</a:t>
            </a:r>
            <a:r>
              <a:rPr lang="it-IT" sz="1800" dirty="0" smtClean="0"/>
              <a:t>» sono definite nel file di </a:t>
            </a:r>
            <a:r>
              <a:rPr lang="it-IT" sz="1800" dirty="0" err="1" smtClean="0"/>
              <a:t>deployment</a:t>
            </a:r>
            <a:endParaRPr lang="it-IT" sz="1800" dirty="0"/>
          </a:p>
          <a:p>
            <a:pPr marL="658368" lvl="2" indent="0">
              <a:buNone/>
            </a:pP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, 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Tomcat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217921" y="1310327"/>
            <a:ext cx="5222239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/>
              <a:t>    </a:t>
            </a:r>
            <a:r>
              <a:rPr lang="it-IT" sz="1600" dirty="0" err="1"/>
              <a:t>spec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containers:</a:t>
            </a:r>
          </a:p>
          <a:p>
            <a:r>
              <a:rPr lang="it-IT" sz="1600" dirty="0"/>
              <a:t>      - </a:t>
            </a:r>
            <a:r>
              <a:rPr lang="it-IT" sz="1600" dirty="0" err="1"/>
              <a:t>name</a:t>
            </a:r>
            <a:r>
              <a:rPr lang="it-IT" sz="1600" dirty="0"/>
              <a:t>: </a:t>
            </a:r>
            <a:r>
              <a:rPr lang="it-IT" sz="1600" dirty="0" err="1"/>
              <a:t>tomcat</a:t>
            </a:r>
            <a:endParaRPr lang="it-IT" sz="1600" dirty="0"/>
          </a:p>
          <a:p>
            <a:r>
              <a:rPr lang="it-IT" sz="1600" dirty="0"/>
              <a:t>        image: tomcat:9.0</a:t>
            </a:r>
          </a:p>
          <a:p>
            <a:r>
              <a:rPr lang="it-IT" sz="1600" dirty="0"/>
              <a:t>        </a:t>
            </a:r>
            <a:r>
              <a:rPr lang="it-IT" sz="1600" dirty="0" err="1"/>
              <a:t>ports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  - </a:t>
            </a:r>
            <a:r>
              <a:rPr lang="it-IT" sz="1600" dirty="0" err="1"/>
              <a:t>containerPort</a:t>
            </a:r>
            <a:r>
              <a:rPr lang="it-IT" sz="1600" dirty="0"/>
              <a:t>: 8080</a:t>
            </a:r>
          </a:p>
          <a:p>
            <a:r>
              <a:rPr lang="it-IT" sz="1600" dirty="0"/>
              <a:t>        </a:t>
            </a:r>
            <a:r>
              <a:rPr lang="it-IT" sz="1600" dirty="0" err="1">
                <a:solidFill>
                  <a:srgbClr val="0070C0"/>
                </a:solidFill>
              </a:rPr>
              <a:t>livenessProbe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httpGet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path</a:t>
            </a:r>
            <a:r>
              <a:rPr lang="it-IT" sz="1600" dirty="0">
                <a:solidFill>
                  <a:srgbClr val="0070C0"/>
                </a:solidFill>
              </a:rPr>
              <a:t>: /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port</a:t>
            </a:r>
            <a:r>
              <a:rPr lang="it-IT" sz="1600" dirty="0">
                <a:solidFill>
                  <a:srgbClr val="0070C0"/>
                </a:solidFill>
              </a:rPr>
              <a:t>: 8080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initialDelaySeconds</a:t>
            </a:r>
            <a:r>
              <a:rPr lang="it-IT" sz="1600" dirty="0">
                <a:solidFill>
                  <a:srgbClr val="0070C0"/>
                </a:solidFill>
              </a:rPr>
              <a:t>: 30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periodSeconds</a:t>
            </a:r>
            <a:r>
              <a:rPr lang="it-IT" sz="1600" dirty="0">
                <a:solidFill>
                  <a:srgbClr val="0070C0"/>
                </a:solidFill>
              </a:rPr>
              <a:t>: 30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</a:t>
            </a:r>
            <a:r>
              <a:rPr lang="it-IT" sz="1600" dirty="0" err="1">
                <a:solidFill>
                  <a:srgbClr val="0070C0"/>
                </a:solidFill>
              </a:rPr>
              <a:t>readinessProbe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httpGet</a:t>
            </a:r>
            <a:r>
              <a:rPr lang="it-IT" sz="1600" dirty="0">
                <a:solidFill>
                  <a:srgbClr val="0070C0"/>
                </a:solidFill>
              </a:rPr>
              <a:t>: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path</a:t>
            </a:r>
            <a:r>
              <a:rPr lang="it-IT" sz="1600" dirty="0">
                <a:solidFill>
                  <a:srgbClr val="0070C0"/>
                </a:solidFill>
              </a:rPr>
              <a:t>: /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  </a:t>
            </a:r>
            <a:r>
              <a:rPr lang="it-IT" sz="1600" dirty="0" err="1">
                <a:solidFill>
                  <a:srgbClr val="0070C0"/>
                </a:solidFill>
              </a:rPr>
              <a:t>port</a:t>
            </a:r>
            <a:r>
              <a:rPr lang="it-IT" sz="1600" dirty="0">
                <a:solidFill>
                  <a:srgbClr val="0070C0"/>
                </a:solidFill>
              </a:rPr>
              <a:t>: 8080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initialDelaySeconds</a:t>
            </a:r>
            <a:r>
              <a:rPr lang="it-IT" sz="1600" dirty="0">
                <a:solidFill>
                  <a:srgbClr val="0070C0"/>
                </a:solidFill>
              </a:rPr>
              <a:t>: 15</a:t>
            </a:r>
          </a:p>
          <a:p>
            <a:r>
              <a:rPr lang="it-IT" sz="1600" dirty="0">
                <a:solidFill>
                  <a:srgbClr val="0070C0"/>
                </a:solidFill>
              </a:rPr>
              <a:t>          </a:t>
            </a:r>
            <a:r>
              <a:rPr lang="it-IT" sz="1600" dirty="0" err="1">
                <a:solidFill>
                  <a:srgbClr val="0070C0"/>
                </a:solidFill>
              </a:rPr>
              <a:t>periodSeconds</a:t>
            </a:r>
            <a:r>
              <a:rPr lang="it-IT" sz="1600" dirty="0">
                <a:solidFill>
                  <a:srgbClr val="0070C0"/>
                </a:solidFill>
              </a:rPr>
              <a:t>: 3</a:t>
            </a:r>
          </a:p>
          <a:p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/>
            </a:r>
            <a:br>
              <a:rPr lang="it-IT" sz="1600" dirty="0"/>
            </a:br>
            <a:endParaRPr lang="it-IT" sz="1600" dirty="0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2321559" cy="104318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670558" y="1310327"/>
            <a:ext cx="4663442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 err="1"/>
              <a:t>apiVersion</a:t>
            </a:r>
            <a:r>
              <a:rPr lang="it-IT" sz="1600" dirty="0"/>
              <a:t>: </a:t>
            </a:r>
            <a:r>
              <a:rPr lang="it-IT" sz="1600" dirty="0" err="1"/>
              <a:t>apps</a:t>
            </a:r>
            <a:r>
              <a:rPr lang="it-IT" sz="1600" dirty="0"/>
              <a:t>/v1</a:t>
            </a:r>
          </a:p>
          <a:p>
            <a:r>
              <a:rPr lang="it-IT" sz="1600" dirty="0" err="1"/>
              <a:t>kind</a:t>
            </a:r>
            <a:r>
              <a:rPr lang="it-IT" sz="1600" dirty="0"/>
              <a:t>: Deployment</a:t>
            </a:r>
          </a:p>
          <a:p>
            <a:r>
              <a:rPr lang="it-IT" sz="1600" dirty="0" err="1"/>
              <a:t>metadata</a:t>
            </a:r>
            <a:r>
              <a:rPr lang="it-IT" sz="1600" dirty="0"/>
              <a:t>: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name</a:t>
            </a:r>
            <a:r>
              <a:rPr lang="it-IT" sz="1600" dirty="0"/>
              <a:t>: </a:t>
            </a:r>
            <a:r>
              <a:rPr lang="it-IT" sz="1600" dirty="0" err="1"/>
              <a:t>tomcat-deployment</a:t>
            </a:r>
            <a:endParaRPr lang="it-IT" sz="1600" dirty="0"/>
          </a:p>
          <a:p>
            <a:r>
              <a:rPr lang="it-IT" sz="1600" dirty="0" err="1" smtClean="0"/>
              <a:t>spec</a:t>
            </a:r>
            <a:r>
              <a:rPr lang="it-IT" sz="1600" dirty="0" smtClean="0"/>
              <a:t>: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selector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</a:t>
            </a:r>
            <a:r>
              <a:rPr lang="it-IT" sz="1600" dirty="0" err="1"/>
              <a:t>matchLabels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</a:t>
            </a:r>
            <a:r>
              <a:rPr lang="it-IT" sz="1600" dirty="0" err="1"/>
              <a:t>app</a:t>
            </a:r>
            <a:r>
              <a:rPr lang="it-IT" sz="1600" dirty="0"/>
              <a:t>: </a:t>
            </a:r>
            <a:r>
              <a:rPr lang="it-IT" sz="1600" dirty="0" err="1"/>
              <a:t>tomcat</a:t>
            </a:r>
            <a:endParaRPr lang="it-IT" sz="1600" dirty="0"/>
          </a:p>
          <a:p>
            <a:r>
              <a:rPr lang="it-IT" sz="1600" dirty="0"/>
              <a:t>  </a:t>
            </a:r>
            <a:r>
              <a:rPr lang="it-IT" sz="1600" dirty="0" err="1"/>
              <a:t>replicas</a:t>
            </a:r>
            <a:r>
              <a:rPr lang="it-IT" sz="1600" dirty="0"/>
              <a:t>: 1</a:t>
            </a:r>
          </a:p>
          <a:p>
            <a:r>
              <a:rPr lang="it-IT" sz="1600" dirty="0"/>
              <a:t>  </a:t>
            </a:r>
            <a:r>
              <a:rPr lang="it-IT" sz="1600" dirty="0" err="1"/>
              <a:t>template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</a:t>
            </a:r>
            <a:r>
              <a:rPr lang="it-IT" sz="1600" dirty="0" err="1"/>
              <a:t>metadata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</a:t>
            </a:r>
            <a:r>
              <a:rPr lang="it-IT" sz="1600" dirty="0" err="1"/>
              <a:t>labels</a:t>
            </a:r>
            <a:r>
              <a:rPr lang="it-IT" sz="1600" dirty="0"/>
              <a:t>:</a:t>
            </a:r>
          </a:p>
          <a:p>
            <a:r>
              <a:rPr lang="it-IT" sz="1600" dirty="0"/>
              <a:t>        </a:t>
            </a:r>
            <a:r>
              <a:rPr lang="it-IT" sz="1600" dirty="0" err="1"/>
              <a:t>app</a:t>
            </a:r>
            <a:r>
              <a:rPr lang="it-IT" sz="1600" dirty="0"/>
              <a:t>: </a:t>
            </a:r>
            <a:r>
              <a:rPr lang="it-IT" sz="1600" dirty="0" err="1" smtClean="0"/>
              <a:t>tomcat</a:t>
            </a:r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/>
            </a: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0269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Health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Checks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, 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Tomcat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/>
          <a:lstStyle/>
          <a:p>
            <a:r>
              <a:rPr lang="it-IT" dirty="0" err="1" smtClean="0"/>
              <a:t>kubectl</a:t>
            </a:r>
            <a:r>
              <a:rPr lang="it-IT" dirty="0" smtClean="0"/>
              <a:t> </a:t>
            </a:r>
            <a:r>
              <a:rPr lang="it-IT" dirty="0" err="1" smtClean="0"/>
              <a:t>describe</a:t>
            </a:r>
            <a:r>
              <a:rPr lang="it-IT" dirty="0" smtClean="0"/>
              <a:t> </a:t>
            </a:r>
            <a:r>
              <a:rPr lang="it-IT" dirty="0" err="1" smtClean="0"/>
              <a:t>pod</a:t>
            </a:r>
            <a:r>
              <a:rPr lang="it-IT" dirty="0" smtClean="0"/>
              <a:t> </a:t>
            </a:r>
            <a:r>
              <a:rPr lang="it-IT" dirty="0" err="1" smtClean="0"/>
              <a:t>tomcat-deployment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44367"/>
            <a:ext cx="822269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Dashboard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/>
          <a:lstStyle/>
          <a:p>
            <a:r>
              <a:rPr lang="it-IT" dirty="0" smtClean="0"/>
              <a:t>Finora abbiamo utilizzato </a:t>
            </a:r>
            <a:r>
              <a:rPr lang="it-IT" dirty="0" err="1" smtClean="0"/>
              <a:t>kubectl</a:t>
            </a:r>
            <a:endParaRPr lang="it-IT" dirty="0" smtClean="0"/>
          </a:p>
          <a:p>
            <a:r>
              <a:rPr lang="it-IT" dirty="0" smtClean="0"/>
              <a:t>E’ fornita una </a:t>
            </a:r>
            <a:r>
              <a:rPr lang="it-IT" dirty="0" err="1" smtClean="0"/>
              <a:t>dashboard</a:t>
            </a:r>
            <a:r>
              <a:rPr lang="it-IT" dirty="0" smtClean="0"/>
              <a:t> che offre le stesse funzionalità</a:t>
            </a:r>
          </a:p>
          <a:p>
            <a:r>
              <a:rPr lang="it-IT" dirty="0" err="1" smtClean="0"/>
              <a:t>minikube</a:t>
            </a:r>
            <a:r>
              <a:rPr lang="it-IT" dirty="0" smtClean="0"/>
              <a:t> </a:t>
            </a:r>
            <a:r>
              <a:rPr lang="it-IT" dirty="0" err="1" smtClean="0"/>
              <a:t>dashboard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45" y="2131432"/>
            <a:ext cx="7965440" cy="38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2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Esercizio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err="1" smtClean="0"/>
              <a:t>Deployare</a:t>
            </a:r>
            <a:r>
              <a:rPr lang="it-IT" sz="1800" dirty="0" smtClean="0"/>
              <a:t> e scalare </a:t>
            </a:r>
            <a:r>
              <a:rPr lang="it-IT" sz="1800" dirty="0" err="1" smtClean="0"/>
              <a:t>MongoDB</a:t>
            </a:r>
            <a:endParaRPr lang="it-IT" sz="1800" dirty="0" smtClean="0"/>
          </a:p>
          <a:p>
            <a:r>
              <a:rPr lang="it-IT" sz="1800" dirty="0" smtClean="0"/>
              <a:t>Success </a:t>
            </a:r>
            <a:r>
              <a:rPr lang="it-IT" sz="1800" dirty="0" err="1" smtClean="0"/>
              <a:t>Criteria</a:t>
            </a:r>
            <a:r>
              <a:rPr lang="it-IT" sz="1800" dirty="0" smtClean="0"/>
              <a:t>:</a:t>
            </a:r>
          </a:p>
          <a:p>
            <a:pPr lvl="1"/>
            <a:r>
              <a:rPr lang="it-IT" sz="1800" dirty="0" err="1" smtClean="0"/>
              <a:t>MongoDB</a:t>
            </a:r>
            <a:r>
              <a:rPr lang="it-IT" sz="1800" dirty="0" smtClean="0"/>
              <a:t> è avviato con 4 repliche</a:t>
            </a:r>
          </a:p>
          <a:p>
            <a:pPr lvl="2"/>
            <a:r>
              <a:rPr lang="it-IT" sz="1800" dirty="0" err="1" smtClean="0"/>
              <a:t>Hints</a:t>
            </a:r>
            <a:endParaRPr lang="it-IT" sz="1800" dirty="0"/>
          </a:p>
          <a:p>
            <a:pPr lvl="3"/>
            <a:r>
              <a:rPr lang="it-IT" sz="1800" dirty="0" err="1" smtClean="0"/>
              <a:t>MongoDB</a:t>
            </a:r>
            <a:r>
              <a:rPr lang="it-IT" sz="1800" dirty="0" smtClean="0"/>
              <a:t> è in ascolto sulla porta 27017</a:t>
            </a:r>
          </a:p>
          <a:p>
            <a:pPr lvl="3"/>
            <a:r>
              <a:rPr lang="it-IT" sz="1800" dirty="0" smtClean="0"/>
              <a:t>Su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 smtClean="0"/>
              <a:t>Hub</a:t>
            </a:r>
            <a:r>
              <a:rPr lang="it-IT" sz="1800" dirty="0" smtClean="0"/>
              <a:t> sono disponibili le immagini di </a:t>
            </a:r>
            <a:r>
              <a:rPr lang="it-IT" sz="1800" dirty="0" err="1" smtClean="0"/>
              <a:t>MongoDB</a:t>
            </a: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211902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Soluzioni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smtClean="0"/>
              <a:t>Passa alla slide successiva quando hai terminato</a:t>
            </a:r>
          </a:p>
        </p:txBody>
      </p:sp>
    </p:spTree>
    <p:extLst>
      <p:ext uri="{BB962C8B-B14F-4D97-AF65-F5344CB8AC3E}">
        <p14:creationId xmlns:p14="http://schemas.microsoft.com/office/powerpoint/2010/main" val="415829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Soluzioni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149079" cy="2089667"/>
          </a:xfrm>
        </p:spPr>
        <p:txBody>
          <a:bodyPr>
            <a:noAutofit/>
          </a:bodyPr>
          <a:lstStyle/>
          <a:p>
            <a:r>
              <a:rPr lang="it-IT" sz="1800" dirty="0" err="1"/>
              <a:t>kubectl</a:t>
            </a:r>
            <a:r>
              <a:rPr lang="it-IT" sz="1800" dirty="0"/>
              <a:t> create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/>
              <a:t>mongodb-exercise</a:t>
            </a:r>
            <a:r>
              <a:rPr lang="it-IT" sz="1800" dirty="0"/>
              <a:t> --image </a:t>
            </a:r>
            <a:r>
              <a:rPr lang="it-IT" sz="1800" dirty="0" err="1" smtClean="0"/>
              <a:t>mongo</a:t>
            </a:r>
            <a:endParaRPr lang="it-IT" sz="1800" dirty="0"/>
          </a:p>
          <a:p>
            <a:r>
              <a:rPr lang="it-IT" sz="1800" dirty="0" err="1"/>
              <a:t>kubectl</a:t>
            </a:r>
            <a:r>
              <a:rPr lang="it-IT" sz="1800" dirty="0"/>
              <a:t> scale --</a:t>
            </a:r>
            <a:r>
              <a:rPr lang="it-IT" sz="1800" dirty="0" err="1"/>
              <a:t>replicas</a:t>
            </a:r>
            <a:r>
              <a:rPr lang="it-IT" sz="1800" dirty="0"/>
              <a:t>=4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/>
              <a:t>mongodb-exercise</a:t>
            </a:r>
            <a:r>
              <a:rPr lang="it-IT" sz="1800" dirty="0"/>
              <a:t> </a:t>
            </a:r>
          </a:p>
          <a:p>
            <a:r>
              <a:rPr lang="it-IT" sz="1800" dirty="0" err="1"/>
              <a:t>kubectl</a:t>
            </a:r>
            <a:r>
              <a:rPr lang="it-IT" sz="1800" dirty="0"/>
              <a:t> </a:t>
            </a:r>
            <a:r>
              <a:rPr lang="it-IT" sz="1800" dirty="0" err="1"/>
              <a:t>describe</a:t>
            </a:r>
            <a:r>
              <a:rPr lang="it-IT" sz="1800" dirty="0"/>
              <a:t> </a:t>
            </a:r>
            <a:r>
              <a:rPr lang="it-IT" sz="1800" dirty="0" err="1"/>
              <a:t>deployment</a:t>
            </a:r>
            <a:r>
              <a:rPr lang="it-IT" sz="1800" dirty="0"/>
              <a:t> </a:t>
            </a:r>
            <a:r>
              <a:rPr lang="it-IT" sz="1800" dirty="0" err="1" smtClean="0"/>
              <a:t>mongodb-exercise</a:t>
            </a:r>
            <a:endParaRPr lang="it-IT" sz="1800" dirty="0" smtClean="0"/>
          </a:p>
          <a:p>
            <a:r>
              <a:rPr lang="fr-FR" sz="1800" dirty="0" err="1"/>
              <a:t>kubectl</a:t>
            </a:r>
            <a:r>
              <a:rPr lang="fr-FR" sz="1800" dirty="0"/>
              <a:t> expose </a:t>
            </a:r>
            <a:r>
              <a:rPr lang="fr-FR" sz="1800" dirty="0" err="1"/>
              <a:t>deployment</a:t>
            </a:r>
            <a:r>
              <a:rPr lang="fr-FR" sz="1800" dirty="0"/>
              <a:t> </a:t>
            </a:r>
            <a:r>
              <a:rPr lang="fr-FR" sz="1800" dirty="0" err="1"/>
              <a:t>mongodb-exercise</a:t>
            </a:r>
            <a:r>
              <a:rPr lang="fr-FR" sz="1800" dirty="0"/>
              <a:t> --port=27017 --type=</a:t>
            </a:r>
            <a:r>
              <a:rPr lang="fr-FR" sz="1800" dirty="0" err="1"/>
              <a:t>LoadBalancer</a:t>
            </a:r>
            <a:endParaRPr lang="it-IT" sz="1800" dirty="0" smtClean="0"/>
          </a:p>
          <a:p>
            <a:pPr marL="0" indent="0">
              <a:buNone/>
            </a:pPr>
            <a:endParaRPr lang="it-IT" sz="1800" dirty="0"/>
          </a:p>
          <a:p>
            <a:r>
              <a:rPr lang="it-IT" sz="1800" dirty="0" smtClean="0"/>
              <a:t>Altre possibili soluzioni </a:t>
            </a:r>
          </a:p>
          <a:p>
            <a:endParaRPr lang="it-IT" sz="1800" dirty="0"/>
          </a:p>
          <a:p>
            <a:r>
              <a:rPr lang="it-IT" sz="1800" dirty="0" smtClean="0"/>
              <a:t>Utilizzare </a:t>
            </a:r>
            <a:r>
              <a:rPr lang="it-IT" sz="1800" dirty="0" err="1" smtClean="0"/>
              <a:t>deployment.yaml</a:t>
            </a:r>
            <a:r>
              <a:rPr lang="it-IT" sz="1800" dirty="0" smtClean="0"/>
              <a:t> + </a:t>
            </a:r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apply</a:t>
            </a:r>
            <a:r>
              <a:rPr lang="it-IT" sz="1800" dirty="0" smtClean="0"/>
              <a:t> + </a:t>
            </a:r>
            <a:r>
              <a:rPr lang="it-IT" sz="1800" dirty="0" err="1" smtClean="0"/>
              <a:t>expose</a:t>
            </a:r>
            <a:endParaRPr lang="it-IT" sz="1800" dirty="0" smtClean="0"/>
          </a:p>
          <a:p>
            <a:r>
              <a:rPr lang="it-IT" sz="1800" dirty="0" smtClean="0"/>
              <a:t>Utilizzare </a:t>
            </a:r>
            <a:r>
              <a:rPr lang="it-IT" sz="1800" dirty="0" err="1" smtClean="0"/>
              <a:t>deployment.yaml</a:t>
            </a:r>
            <a:r>
              <a:rPr lang="it-IT" sz="1800" dirty="0" smtClean="0"/>
              <a:t> / </a:t>
            </a:r>
            <a:r>
              <a:rPr lang="it-IT" sz="1800" dirty="0" err="1" smtClean="0"/>
              <a:t>service.yaml</a:t>
            </a:r>
            <a:r>
              <a:rPr lang="it-IT" sz="1800" dirty="0" smtClean="0"/>
              <a:t> + </a:t>
            </a:r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apply</a:t>
            </a:r>
            <a:endParaRPr lang="it-IT" sz="1800" dirty="0" smtClean="0"/>
          </a:p>
          <a:p>
            <a:r>
              <a:rPr lang="it-IT" sz="1800" dirty="0" smtClean="0"/>
              <a:t>Utilizzare un </a:t>
            </a:r>
            <a:r>
              <a:rPr lang="it-IT" sz="1800" dirty="0" err="1" smtClean="0"/>
              <a:t>kubernates</a:t>
            </a:r>
            <a:r>
              <a:rPr lang="it-IT" sz="1800" dirty="0" smtClean="0"/>
              <a:t> package manager (es </a:t>
            </a:r>
            <a:r>
              <a:rPr lang="it-IT" sz="1800" dirty="0" err="1" smtClean="0"/>
              <a:t>helm</a:t>
            </a:r>
            <a:r>
              <a:rPr lang="it-IT" sz="1800" dirty="0" smtClean="0"/>
              <a:t>)</a:t>
            </a:r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95557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DNS &amp; Service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Discovery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9596119" cy="2790707"/>
          </a:xfrm>
        </p:spPr>
        <p:txBody>
          <a:bodyPr>
            <a:noAutofit/>
          </a:bodyPr>
          <a:lstStyle/>
          <a:p>
            <a:r>
              <a:rPr lang="it-IT" sz="1800" dirty="0" smtClean="0"/>
              <a:t>Il modo principale con cui </a:t>
            </a:r>
            <a:r>
              <a:rPr lang="it-IT" sz="1800" dirty="0" err="1" smtClean="0"/>
              <a:t>kubernates</a:t>
            </a:r>
            <a:r>
              <a:rPr lang="it-IT" sz="1800" dirty="0" smtClean="0"/>
              <a:t> realizza la comunicazione tra i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è il suo DNS</a:t>
            </a:r>
          </a:p>
          <a:p>
            <a:r>
              <a:rPr lang="it-IT" sz="1800" dirty="0" smtClean="0"/>
              <a:t>K8s utilizza una nomenclatura nota per dare un nome logico ai servizi</a:t>
            </a:r>
          </a:p>
          <a:p>
            <a:pPr lvl="1"/>
            <a:r>
              <a:rPr lang="it-IT" sz="1664" dirty="0" smtClean="0"/>
              <a:t>&lt;</a:t>
            </a:r>
            <a:r>
              <a:rPr lang="it-IT" sz="1664" dirty="0" err="1" smtClean="0"/>
              <a:t>my</a:t>
            </a:r>
            <a:r>
              <a:rPr lang="it-IT" sz="1664" dirty="0" smtClean="0"/>
              <a:t>-service-</a:t>
            </a:r>
            <a:r>
              <a:rPr lang="it-IT" sz="1664" dirty="0" err="1" smtClean="0"/>
              <a:t>name</a:t>
            </a:r>
            <a:r>
              <a:rPr lang="it-IT" sz="1664" dirty="0" smtClean="0"/>
              <a:t>&gt;.&lt;</a:t>
            </a:r>
            <a:r>
              <a:rPr lang="it-IT" sz="1664" dirty="0" err="1" smtClean="0"/>
              <a:t>my-namespace</a:t>
            </a:r>
            <a:r>
              <a:rPr lang="it-IT" sz="1664" dirty="0" smtClean="0"/>
              <a:t>&gt;.</a:t>
            </a:r>
            <a:r>
              <a:rPr lang="it-IT" sz="1664" dirty="0" err="1" smtClean="0"/>
              <a:t>svc.cluster.local</a:t>
            </a:r>
            <a:endParaRPr lang="it-IT" sz="1664" dirty="0" smtClean="0"/>
          </a:p>
          <a:p>
            <a:r>
              <a:rPr lang="it-IT" sz="1936" dirty="0" smtClean="0"/>
              <a:t>Il nostro applicativo </a:t>
            </a:r>
            <a:r>
              <a:rPr lang="it-IT" sz="1936" dirty="0" err="1" smtClean="0"/>
              <a:t>utilizzera</a:t>
            </a:r>
            <a:r>
              <a:rPr lang="it-IT" sz="1936" dirty="0" smtClean="0"/>
              <a:t> dei nomi logici, che eventualmente potranno essere sostituiti da delle variabili di ambiente</a:t>
            </a:r>
          </a:p>
          <a:p>
            <a:r>
              <a:rPr lang="it-IT" sz="1936" dirty="0" smtClean="0"/>
              <a:t>K8s permette di definire dei </a:t>
            </a:r>
            <a:r>
              <a:rPr lang="it-IT" sz="1936" dirty="0" err="1" smtClean="0"/>
              <a:t>namespace</a:t>
            </a:r>
            <a:r>
              <a:rPr lang="it-IT" sz="1936" dirty="0" smtClean="0"/>
              <a:t>, per separare il cluster in dei «cluster logici» più piccoli. (Di default esiste un </a:t>
            </a:r>
            <a:r>
              <a:rPr lang="it-IT" sz="1936" dirty="0" err="1" smtClean="0"/>
              <a:t>namespace</a:t>
            </a:r>
            <a:r>
              <a:rPr lang="it-IT" sz="1936" dirty="0" smtClean="0"/>
              <a:t> già definito)</a:t>
            </a:r>
          </a:p>
          <a:p>
            <a:endParaRPr lang="it-IT" sz="1936" dirty="0" smtClean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214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DNS &amp; Service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Discovery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444" y="1452567"/>
            <a:ext cx="7136516" cy="360711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386080" y="1310327"/>
            <a:ext cx="457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600" dirty="0" smtClean="0"/>
              <a:t>2 applicazioni su </a:t>
            </a:r>
            <a:r>
              <a:rPr lang="it-IT" sz="1600" dirty="0" err="1" smtClean="0"/>
              <a:t>pod</a:t>
            </a:r>
            <a:r>
              <a:rPr lang="it-IT" sz="1600" dirty="0" smtClean="0"/>
              <a:t> differenti</a:t>
            </a:r>
          </a:p>
          <a:p>
            <a:pPr marL="285750" indent="-285750">
              <a:buFontTx/>
              <a:buChar char="-"/>
            </a:pPr>
            <a:r>
              <a:rPr lang="it-IT" sz="1600" dirty="0" smtClean="0"/>
              <a:t>Nel container è presente l’applicazione</a:t>
            </a:r>
          </a:p>
          <a:p>
            <a:pPr marL="285750" indent="-285750">
              <a:buFontTx/>
              <a:buChar char="-"/>
            </a:pPr>
            <a:r>
              <a:rPr lang="it-IT" sz="1600" dirty="0" smtClean="0"/>
              <a:t>Il servizio espone l’applicazione</a:t>
            </a:r>
          </a:p>
          <a:p>
            <a:pPr marL="285750" indent="-285750">
              <a:buFontTx/>
              <a:buChar char="-"/>
            </a:pPr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 smtClean="0"/>
              <a:t>APP2-SERVICE.DEFAULT.SVC.CLUSTER.LOCAL</a:t>
            </a:r>
          </a:p>
          <a:p>
            <a:pPr marL="285750" indent="-285750">
              <a:buFontTx/>
              <a:buChar char="-"/>
            </a:pPr>
            <a:endParaRPr lang="it-IT" sz="1600" dirty="0" smtClean="0"/>
          </a:p>
          <a:p>
            <a:r>
              <a:rPr lang="it-IT" sz="1600" dirty="0" err="1" smtClean="0"/>
              <a:t>kube-dns</a:t>
            </a:r>
            <a:endParaRPr lang="it-IT" sz="1600" dirty="0" smtClean="0"/>
          </a:p>
          <a:p>
            <a:r>
              <a:rPr lang="en-US" sz="1600" dirty="0" smtClean="0"/>
              <a:t>- 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</a:t>
            </a:r>
            <a:r>
              <a:rPr lang="en-US" sz="1600" dirty="0"/>
              <a:t>run -</a:t>
            </a:r>
            <a:r>
              <a:rPr lang="en-US" sz="1600" dirty="0" err="1"/>
              <a:t>i</a:t>
            </a:r>
            <a:r>
              <a:rPr lang="en-US" sz="1600" dirty="0"/>
              <a:t>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busybox</a:t>
            </a:r>
            <a:r>
              <a:rPr lang="en-US" sz="1600" dirty="0"/>
              <a:t> --image=</a:t>
            </a:r>
            <a:r>
              <a:rPr lang="en-US" sz="1600" dirty="0" err="1"/>
              <a:t>busybox</a:t>
            </a:r>
            <a:r>
              <a:rPr lang="en-US" sz="1600" dirty="0"/>
              <a:t> -- </a:t>
            </a:r>
            <a:r>
              <a:rPr lang="en-US" sz="1600" dirty="0" err="1"/>
              <a:t>sh</a:t>
            </a:r>
            <a:r>
              <a:rPr lang="en-US" sz="1600" dirty="0"/>
              <a:t> </a:t>
            </a:r>
            <a:endParaRPr lang="it-IT" sz="1600" dirty="0"/>
          </a:p>
          <a:p>
            <a:r>
              <a:rPr lang="it-IT" sz="1600" dirty="0" smtClean="0"/>
              <a:t>- </a:t>
            </a:r>
            <a:r>
              <a:rPr lang="it-IT" sz="1600" dirty="0" err="1" smtClean="0"/>
              <a:t>cat</a:t>
            </a:r>
            <a:r>
              <a:rPr lang="it-IT" sz="1600" dirty="0" smtClean="0"/>
              <a:t> </a:t>
            </a:r>
            <a:r>
              <a:rPr lang="it-IT" sz="1600" dirty="0"/>
              <a:t>/</a:t>
            </a:r>
            <a:r>
              <a:rPr lang="it-IT" sz="1600" dirty="0" err="1"/>
              <a:t>etc</a:t>
            </a:r>
            <a:r>
              <a:rPr lang="it-IT" sz="1600" dirty="0"/>
              <a:t>/</a:t>
            </a:r>
            <a:r>
              <a:rPr lang="it-IT" sz="1600" dirty="0" err="1"/>
              <a:t>resolv.conf</a:t>
            </a:r>
            <a:endParaRPr lang="it-IT" sz="1600" dirty="0"/>
          </a:p>
          <a:p>
            <a:r>
              <a:rPr lang="it-IT" sz="1600" dirty="0" err="1"/>
              <a:t>nameserver</a:t>
            </a:r>
            <a:r>
              <a:rPr lang="it-IT" sz="1600" dirty="0"/>
              <a:t> 10.96.0.10</a:t>
            </a:r>
          </a:p>
          <a:p>
            <a:r>
              <a:rPr lang="it-IT" sz="1600" dirty="0" err="1"/>
              <a:t>search</a:t>
            </a:r>
            <a:r>
              <a:rPr lang="it-IT" sz="1600" dirty="0"/>
              <a:t> </a:t>
            </a:r>
            <a:r>
              <a:rPr lang="it-IT" sz="1600" dirty="0" err="1"/>
              <a:t>default.svc.cluster.local</a:t>
            </a:r>
            <a:r>
              <a:rPr lang="it-IT" sz="1600" dirty="0"/>
              <a:t> </a:t>
            </a:r>
            <a:r>
              <a:rPr lang="it-IT" sz="1600" dirty="0" err="1"/>
              <a:t>svc.cluster.local</a:t>
            </a:r>
            <a:r>
              <a:rPr lang="it-IT" sz="1600" dirty="0"/>
              <a:t> </a:t>
            </a:r>
            <a:r>
              <a:rPr lang="it-IT" sz="1600" dirty="0" err="1" smtClean="0"/>
              <a:t>cluster.local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66596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xmlns="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Wordpress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10515184" cy="455854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it-IT" sz="1800" dirty="0" err="1" smtClean="0"/>
              <a:t>Wordpress</a:t>
            </a:r>
            <a:r>
              <a:rPr lang="it-IT" sz="1800" dirty="0" smtClean="0"/>
              <a:t> per funzionare ha bisogno di utilizzare </a:t>
            </a:r>
            <a:r>
              <a:rPr lang="it-IT" sz="1800" dirty="0" err="1" smtClean="0"/>
              <a:t>Mysql</a:t>
            </a:r>
            <a:endParaRPr lang="it-IT" sz="1800" dirty="0" smtClean="0"/>
          </a:p>
          <a:p>
            <a:pPr>
              <a:buFontTx/>
              <a:buChar char="-"/>
            </a:pPr>
            <a:r>
              <a:rPr lang="it-IT" sz="1800" dirty="0" smtClean="0"/>
              <a:t>2 applicativi connessi tra di loro (applicazione PHP e </a:t>
            </a:r>
            <a:r>
              <a:rPr lang="it-IT" sz="1800" dirty="0" err="1" smtClean="0"/>
              <a:t>Mysql</a:t>
            </a:r>
            <a:r>
              <a:rPr lang="it-IT" sz="1800" dirty="0" smtClean="0"/>
              <a:t>)</a:t>
            </a:r>
          </a:p>
          <a:p>
            <a:pPr>
              <a:buFontTx/>
              <a:buChar char="-"/>
            </a:pPr>
            <a:r>
              <a:rPr lang="it-IT" sz="1800" dirty="0" err="1" smtClean="0"/>
              <a:t>Deploy</a:t>
            </a:r>
            <a:r>
              <a:rPr lang="it-IT" sz="1800" dirty="0" smtClean="0"/>
              <a:t> di </a:t>
            </a:r>
            <a:r>
              <a:rPr lang="it-IT" sz="1800" dirty="0" err="1" smtClean="0"/>
              <a:t>Mysql</a:t>
            </a:r>
            <a:r>
              <a:rPr lang="it-IT" sz="1800" dirty="0" smtClean="0"/>
              <a:t> con come: </a:t>
            </a:r>
            <a:r>
              <a:rPr lang="it-IT" sz="1800" dirty="0" err="1" smtClean="0"/>
              <a:t>wordpress-mysql</a:t>
            </a:r>
            <a:r>
              <a:rPr lang="it-IT" sz="1800" dirty="0" smtClean="0"/>
              <a:t>, sulla porta standard 3306</a:t>
            </a:r>
          </a:p>
          <a:p>
            <a:pPr>
              <a:buFontTx/>
              <a:buChar char="-"/>
            </a:pPr>
            <a:r>
              <a:rPr lang="it-IT" sz="1800" dirty="0" err="1" smtClean="0"/>
              <a:t>Deploy</a:t>
            </a:r>
            <a:r>
              <a:rPr lang="it-IT" sz="1800" dirty="0" smtClean="0"/>
              <a:t>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 con nome: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, configurato per cercare </a:t>
            </a:r>
            <a:r>
              <a:rPr lang="it-IT" sz="1800" dirty="0" err="1" smtClean="0"/>
              <a:t>mysql</a:t>
            </a:r>
            <a:r>
              <a:rPr lang="it-IT" sz="1800" dirty="0" smtClean="0"/>
              <a:t> sull’</a:t>
            </a:r>
            <a:r>
              <a:rPr lang="it-IT" sz="1800" dirty="0" err="1" smtClean="0"/>
              <a:t>hostname</a:t>
            </a:r>
            <a:r>
              <a:rPr lang="it-IT" sz="1800" dirty="0" smtClean="0"/>
              <a:t> </a:t>
            </a:r>
            <a:r>
              <a:rPr lang="it-IT" sz="1800" dirty="0" err="1" smtClean="0"/>
              <a:t>wordpress-mysql</a:t>
            </a:r>
            <a:endParaRPr lang="it-IT" sz="1800" dirty="0" smtClean="0"/>
          </a:p>
          <a:p>
            <a:pPr>
              <a:buFontTx/>
              <a:buChar char="-"/>
            </a:pPr>
            <a:endParaRPr lang="it-IT" sz="1800" dirty="0" smtClean="0"/>
          </a:p>
          <a:p>
            <a:pPr>
              <a:buFontTx/>
              <a:buChar char="-"/>
            </a:pPr>
            <a:r>
              <a:rPr lang="en-US" sz="1800" dirty="0"/>
              <a:t> cd Advanced\ Kubernetes\ Usage/DNS\ and\ Service\ Discovery</a:t>
            </a:r>
            <a:r>
              <a:rPr lang="en-US" sz="1800" dirty="0" smtClean="0"/>
              <a:t>/</a:t>
            </a:r>
          </a:p>
          <a:p>
            <a:pPr lvl="1">
              <a:buFontTx/>
              <a:buChar char="-"/>
            </a:pPr>
            <a:r>
              <a:rPr lang="it-IT" sz="1664" dirty="0" err="1" smtClean="0"/>
              <a:t>kubectl</a:t>
            </a:r>
            <a:r>
              <a:rPr lang="it-IT" sz="1664" dirty="0" smtClean="0"/>
              <a:t> </a:t>
            </a:r>
            <a:r>
              <a:rPr lang="it-IT" sz="1664" dirty="0" err="1" smtClean="0"/>
              <a:t>apply</a:t>
            </a:r>
            <a:r>
              <a:rPr lang="it-IT" sz="1664" dirty="0" smtClean="0"/>
              <a:t> -</a:t>
            </a:r>
            <a:r>
              <a:rPr lang="it-IT" sz="1664" dirty="0"/>
              <a:t>f  </a:t>
            </a:r>
            <a:r>
              <a:rPr lang="it-IT" sz="1664" dirty="0" err="1"/>
              <a:t>mysql-deployment.yaml</a:t>
            </a:r>
            <a:r>
              <a:rPr lang="it-IT" sz="1664" dirty="0"/>
              <a:t> </a:t>
            </a:r>
            <a:endParaRPr lang="it-IT" sz="1664" dirty="0" smtClean="0"/>
          </a:p>
          <a:p>
            <a:pPr lvl="1">
              <a:buFontTx/>
              <a:buChar char="-"/>
            </a:pPr>
            <a:r>
              <a:rPr lang="it-IT" sz="1664" dirty="0" err="1"/>
              <a:t>kubectl</a:t>
            </a:r>
            <a:r>
              <a:rPr lang="it-IT" sz="1664" dirty="0"/>
              <a:t> </a:t>
            </a:r>
            <a:r>
              <a:rPr lang="it-IT" sz="1664" dirty="0" err="1"/>
              <a:t>apply</a:t>
            </a:r>
            <a:r>
              <a:rPr lang="it-IT" sz="1664" dirty="0"/>
              <a:t> -f  </a:t>
            </a:r>
            <a:r>
              <a:rPr lang="it-IT" sz="1664" dirty="0" err="1" smtClean="0"/>
              <a:t>wordpress-deployment.yaml</a:t>
            </a:r>
            <a:r>
              <a:rPr lang="it-IT" sz="1664" dirty="0" smtClean="0"/>
              <a:t> </a:t>
            </a:r>
            <a:endParaRPr lang="it-IT" sz="1664" dirty="0"/>
          </a:p>
          <a:p>
            <a:pPr lvl="1">
              <a:buFontTx/>
              <a:buChar char="-"/>
            </a:pPr>
            <a:r>
              <a:rPr lang="it-IT" sz="1664" dirty="0" err="1" smtClean="0"/>
              <a:t>minikube</a:t>
            </a:r>
            <a:r>
              <a:rPr lang="it-IT" sz="1664" dirty="0" smtClean="0"/>
              <a:t> service </a:t>
            </a:r>
            <a:r>
              <a:rPr lang="it-IT" sz="1664" dirty="0" err="1" smtClean="0"/>
              <a:t>wordpress</a:t>
            </a:r>
            <a:r>
              <a:rPr lang="it-IT" sz="1664" dirty="0" smtClean="0"/>
              <a:t> --</a:t>
            </a:r>
            <a:r>
              <a:rPr lang="it-IT" sz="1664" dirty="0" err="1" smtClean="0"/>
              <a:t>url</a:t>
            </a:r>
            <a:r>
              <a:rPr lang="it-IT" sz="1664" dirty="0" smtClean="0"/>
              <a:t> </a:t>
            </a:r>
          </a:p>
          <a:p>
            <a:pPr>
              <a:buFontTx/>
              <a:buChar char="-"/>
            </a:pPr>
            <a:r>
              <a:rPr lang="it-IT" sz="1800" dirty="0" smtClean="0"/>
              <a:t>Da notare che il servizio di </a:t>
            </a:r>
            <a:r>
              <a:rPr lang="it-IT" sz="1800" dirty="0" err="1" smtClean="0"/>
              <a:t>mysql</a:t>
            </a:r>
            <a:r>
              <a:rPr lang="it-IT" sz="1800" dirty="0" smtClean="0"/>
              <a:t> utilizza il tipo di default «</a:t>
            </a:r>
            <a:r>
              <a:rPr lang="it-IT" sz="1800" dirty="0" err="1" smtClean="0"/>
              <a:t>ClusterIP</a:t>
            </a:r>
            <a:r>
              <a:rPr lang="it-IT" sz="1800" dirty="0" smtClean="0"/>
              <a:t>», mentre </a:t>
            </a:r>
            <a:r>
              <a:rPr lang="it-IT" sz="1800" dirty="0" err="1" smtClean="0"/>
              <a:t>wordpress</a:t>
            </a:r>
            <a:r>
              <a:rPr lang="it-IT" sz="1800" dirty="0" smtClean="0"/>
              <a:t> lo definisce di tipo </a:t>
            </a:r>
            <a:r>
              <a:rPr lang="it-IT" sz="1800" dirty="0" err="1" smtClean="0"/>
              <a:t>LoadBalancar</a:t>
            </a:r>
            <a:r>
              <a:rPr lang="it-IT" sz="1800" dirty="0" smtClean="0"/>
              <a:t> (per esporlo all’esterno del cluster)</a:t>
            </a:r>
          </a:p>
        </p:txBody>
      </p:sp>
    </p:spTree>
    <p:extLst>
      <p:ext uri="{BB962C8B-B14F-4D97-AF65-F5344CB8AC3E}">
        <p14:creationId xmlns:p14="http://schemas.microsoft.com/office/powerpoint/2010/main" val="85027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Approfondimenti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8201" y="1395213"/>
            <a:ext cx="10515184" cy="455854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it-IT" sz="1800" dirty="0">
                <a:hlinkClick r:id="rId3"/>
              </a:rPr>
              <a:t>https://www.mirantis.com/blog/introduction-to-yaml-creating-a-kubernetes-deployment</a:t>
            </a:r>
            <a:r>
              <a:rPr lang="it-IT" sz="1800" dirty="0" smtClean="0">
                <a:hlinkClick r:id="rId3"/>
              </a:rPr>
              <a:t>/</a:t>
            </a:r>
            <a:endParaRPr lang="it-IT" sz="1800" dirty="0" smtClean="0"/>
          </a:p>
          <a:p>
            <a:pPr>
              <a:buFontTx/>
              <a:buChar char="-"/>
            </a:pPr>
            <a:r>
              <a:rPr lang="it-IT" sz="1800" dirty="0">
                <a:hlinkClick r:id="rId4"/>
              </a:rPr>
              <a:t>https://www.mirantis.com/blog/multi-container-pods-and-container-communication-in-kubernetes/</a:t>
            </a: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407183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7805394" y="1194059"/>
            <a:ext cx="3548408" cy="4725234"/>
          </a:xfrm>
        </p:spPr>
        <p:txBody>
          <a:bodyPr/>
          <a:lstStyle/>
          <a:p>
            <a:r>
              <a:rPr lang="it-IT" dirty="0" smtClean="0"/>
              <a:t>Lo sviluppatore/operatore tramite le API interagisce con il cluster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microservizi</a:t>
            </a:r>
            <a:r>
              <a:rPr lang="it-IT" dirty="0" smtClean="0"/>
              <a:t> vengono </a:t>
            </a:r>
            <a:r>
              <a:rPr lang="it-IT" dirty="0" err="1" smtClean="0"/>
              <a:t>deployati</a:t>
            </a:r>
            <a:r>
              <a:rPr lang="it-IT" dirty="0" smtClean="0"/>
              <a:t> sui </a:t>
            </a:r>
            <a:r>
              <a:rPr lang="it-IT" dirty="0" err="1" smtClean="0"/>
              <a:t>pod</a:t>
            </a:r>
            <a:endParaRPr lang="it-IT" dirty="0" smtClean="0"/>
          </a:p>
          <a:p>
            <a:r>
              <a:rPr lang="it-IT" dirty="0" smtClean="0"/>
              <a:t>L’utente finale accede ai nostri servizi</a:t>
            </a:r>
            <a:endParaRPr lang="it-IT" dirty="0"/>
          </a:p>
        </p:txBody>
      </p:sp>
      <p:pic>
        <p:nvPicPr>
          <p:cNvPr id="2050" name="Picture 2" descr="https://bdlguu0syu1idj5d2b4m53mv-wpengine.netdna-ssl.com/wp-content/uploads/2019/01/KubernetesDockerpi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4" y="1194059"/>
            <a:ext cx="7108595" cy="492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3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Node</a:t>
            </a:r>
            <a:r>
              <a:rPr lang="it-IT" dirty="0" smtClean="0"/>
              <a:t>(s)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1947" y="3921551"/>
            <a:ext cx="10891855" cy="1997742"/>
          </a:xfrm>
        </p:spPr>
        <p:txBody>
          <a:bodyPr>
            <a:normAutofit fontScale="92500" lnSpcReduction="20000"/>
          </a:bodyPr>
          <a:lstStyle/>
          <a:p>
            <a:r>
              <a:rPr lang="it-IT" sz="1800" dirty="0" smtClean="0"/>
              <a:t>I nodi sono macchine fisiche (bare metal) o macchine virtuali</a:t>
            </a:r>
          </a:p>
          <a:p>
            <a:r>
              <a:rPr lang="it-IT" sz="1800" dirty="0" smtClean="0"/>
              <a:t>Sui nodi vengono </a:t>
            </a:r>
            <a:r>
              <a:rPr lang="it-IT" sz="1800" dirty="0" err="1" smtClean="0"/>
              <a:t>deployati</a:t>
            </a:r>
            <a:r>
              <a:rPr lang="it-IT" sz="1800" dirty="0" smtClean="0"/>
              <a:t>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tramite i </a:t>
            </a:r>
            <a:r>
              <a:rPr lang="it-IT" sz="1800" dirty="0" err="1" smtClean="0"/>
              <a:t>Pod</a:t>
            </a:r>
            <a:endParaRPr lang="it-IT" sz="1800" dirty="0" smtClean="0"/>
          </a:p>
          <a:p>
            <a:r>
              <a:rPr lang="it-IT" sz="1800" dirty="0" smtClean="0"/>
              <a:t>Un </a:t>
            </a:r>
            <a:r>
              <a:rPr lang="it-IT" sz="1800" dirty="0" err="1" smtClean="0"/>
              <a:t>pod</a:t>
            </a:r>
            <a:r>
              <a:rPr lang="it-IT" sz="1800" dirty="0" smtClean="0"/>
              <a:t> è un gruppo di uno o più container (come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) con un network/</a:t>
            </a:r>
            <a:r>
              <a:rPr lang="it-IT" sz="1800" dirty="0" err="1" smtClean="0"/>
              <a:t>storage</a:t>
            </a:r>
            <a:r>
              <a:rPr lang="it-IT" sz="1800" dirty="0" smtClean="0"/>
              <a:t> condiviso</a:t>
            </a:r>
          </a:p>
          <a:p>
            <a:r>
              <a:rPr lang="it-IT" sz="1800" dirty="0"/>
              <a:t>I </a:t>
            </a:r>
            <a:r>
              <a:rPr lang="it-IT" sz="1800" dirty="0" err="1"/>
              <a:t>pod</a:t>
            </a:r>
            <a:r>
              <a:rPr lang="it-IT" sz="1800" dirty="0"/>
              <a:t> astraggono la rete e lo </a:t>
            </a:r>
            <a:r>
              <a:rPr lang="it-IT" sz="1800" dirty="0" err="1"/>
              <a:t>storage</a:t>
            </a:r>
            <a:r>
              <a:rPr lang="it-IT" sz="1800" dirty="0"/>
              <a:t> dal container </a:t>
            </a:r>
            <a:r>
              <a:rPr lang="it-IT" sz="1800" dirty="0" smtClean="0"/>
              <a:t>sottostante</a:t>
            </a:r>
          </a:p>
          <a:p>
            <a:r>
              <a:rPr lang="it-IT" sz="1800" dirty="0" err="1" smtClean="0"/>
              <a:t>Kubelet</a:t>
            </a:r>
            <a:r>
              <a:rPr lang="it-IT" sz="1800" dirty="0" smtClean="0"/>
              <a:t> riceve direttive dal master e gestisce i </a:t>
            </a:r>
            <a:r>
              <a:rPr lang="it-IT" sz="1800" dirty="0" err="1" smtClean="0"/>
              <a:t>pod</a:t>
            </a:r>
            <a:r>
              <a:rPr lang="it-IT" sz="1800" dirty="0" smtClean="0"/>
              <a:t> (</a:t>
            </a:r>
            <a:r>
              <a:rPr lang="it-IT" sz="1800" dirty="0" err="1" smtClean="0"/>
              <a:t>check</a:t>
            </a:r>
            <a:r>
              <a:rPr lang="it-IT" sz="1800" dirty="0" smtClean="0"/>
              <a:t> presenza e repliche)</a:t>
            </a:r>
          </a:p>
          <a:p>
            <a:r>
              <a:rPr lang="it-IT" sz="1800" dirty="0" err="1" smtClean="0"/>
              <a:t>Kube-proxy</a:t>
            </a:r>
            <a:r>
              <a:rPr lang="it-IT" sz="1800" dirty="0" smtClean="0"/>
              <a:t> esibisce all’esterno i nostri </a:t>
            </a:r>
            <a:r>
              <a:rPr lang="it-IT" sz="1800" dirty="0" err="1" smtClean="0"/>
              <a:t>pod</a:t>
            </a:r>
            <a:r>
              <a:rPr lang="it-IT" sz="1800" dirty="0"/>
              <a:t> </a:t>
            </a:r>
            <a:r>
              <a:rPr lang="it-IT" sz="1800" dirty="0" smtClean="0"/>
              <a:t>(tramite un servizio </a:t>
            </a:r>
            <a:r>
              <a:rPr lang="it-IT" sz="1800" dirty="0" err="1" smtClean="0"/>
              <a:t>loadbalancer</a:t>
            </a:r>
            <a:r>
              <a:rPr lang="it-IT" sz="1800" dirty="0" smtClean="0"/>
              <a:t>)</a:t>
            </a:r>
            <a:endParaRPr lang="it-IT" sz="1800" dirty="0"/>
          </a:p>
          <a:p>
            <a:endParaRPr lang="it-IT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7" y="1050987"/>
            <a:ext cx="5555461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Hello World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35291" y="1310327"/>
            <a:ext cx="1042604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create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smtClean="0">
                <a:solidFill>
                  <a:schemeClr val="bg1"/>
                </a:solidFill>
              </a:rPr>
              <a:t>image=k8s.gcr.io/echoserver:1.4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deployments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en-US" sz="1600" dirty="0" smtClean="0">
                <a:solidFill>
                  <a:schemeClr val="bg1"/>
                </a:solidFill>
              </a:rPr>
              <a:t>pods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expose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LoadBalancer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port</a:t>
            </a:r>
            <a:r>
              <a:rPr lang="it-IT" sz="1600" dirty="0">
                <a:solidFill>
                  <a:schemeClr val="bg1"/>
                </a:solidFill>
              </a:rPr>
              <a:t>=8080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get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 smtClean="0">
                <a:solidFill>
                  <a:schemeClr val="bg1"/>
                </a:solidFill>
              </a:rPr>
              <a:t>services</a:t>
            </a:r>
            <a:endParaRPr lang="it-IT" sz="1600" dirty="0" smtClean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minikube</a:t>
            </a:r>
            <a:r>
              <a:rPr lang="it-IT" sz="1600" dirty="0">
                <a:solidFill>
                  <a:schemeClr val="bg1"/>
                </a:solidFill>
              </a:rPr>
              <a:t> service hello-</a:t>
            </a:r>
            <a:r>
              <a:rPr lang="it-IT" sz="1600" dirty="0" err="1">
                <a:solidFill>
                  <a:schemeClr val="bg1"/>
                </a:solidFill>
              </a:rPr>
              <a:t>node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url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39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Esempio di Deployment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35292" y="1310327"/>
            <a:ext cx="529786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 smtClean="0">
                <a:solidFill>
                  <a:schemeClr val="bg1"/>
                </a:solidFill>
              </a:rPr>
              <a:t>git</a:t>
            </a:r>
            <a:r>
              <a:rPr lang="it-IT" sz="1600" dirty="0">
                <a:solidFill>
                  <a:schemeClr val="bg1"/>
                </a:solidFill>
              </a:rPr>
              <a:t> clone </a:t>
            </a:r>
            <a:r>
              <a:rPr lang="it-IT" sz="16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it-IT" sz="1600" dirty="0" smtClean="0">
                <a:solidFill>
                  <a:schemeClr val="bg1"/>
                </a:solidFill>
                <a:hlinkClick r:id="rId3"/>
              </a:rPr>
              <a:t>github.com/LevelUpEducation/kubernetes-demo.git</a:t>
            </a:r>
            <a:endParaRPr lang="it-IT" sz="1600" dirty="0" smtClean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cd Introduction\ to\ Kubernetes/Your\ First\ k8s\ App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apply</a:t>
            </a:r>
            <a:r>
              <a:rPr lang="it-IT" sz="1600" dirty="0">
                <a:solidFill>
                  <a:schemeClr val="bg1"/>
                </a:solidFill>
              </a:rPr>
              <a:t> -f ./</a:t>
            </a:r>
            <a:r>
              <a:rPr lang="it-IT" sz="1600" dirty="0" err="1">
                <a:solidFill>
                  <a:schemeClr val="bg1"/>
                </a:solidFill>
              </a:rPr>
              <a:t>deployment.yaml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kubectl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expose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deployment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NodePort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minikube</a:t>
            </a:r>
            <a:r>
              <a:rPr lang="it-IT" sz="1600" dirty="0">
                <a:solidFill>
                  <a:schemeClr val="bg1"/>
                </a:solidFill>
              </a:rPr>
              <a:t> service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r>
              <a:rPr lang="it-IT" sz="1600" dirty="0">
                <a:solidFill>
                  <a:schemeClr val="bg1"/>
                </a:solidFill>
              </a:rPr>
              <a:t> --</a:t>
            </a:r>
            <a:r>
              <a:rPr lang="it-IT" sz="1600" dirty="0" err="1">
                <a:solidFill>
                  <a:schemeClr val="bg1"/>
                </a:solidFill>
              </a:rPr>
              <a:t>url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curl</a:t>
            </a:r>
            <a:r>
              <a:rPr lang="it-IT" sz="1600" dirty="0">
                <a:solidFill>
                  <a:schemeClr val="bg1"/>
                </a:solidFill>
              </a:rPr>
              <a:t> &lt;URL&gt;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6620759" y="1147411"/>
            <a:ext cx="47326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apiVersion</a:t>
            </a:r>
            <a:r>
              <a:rPr lang="it-IT" dirty="0"/>
              <a:t>: </a:t>
            </a:r>
            <a:r>
              <a:rPr lang="it-IT" dirty="0" err="1"/>
              <a:t>apps</a:t>
            </a:r>
            <a:r>
              <a:rPr lang="it-IT" dirty="0"/>
              <a:t>/v1</a:t>
            </a:r>
          </a:p>
          <a:p>
            <a:r>
              <a:rPr lang="it-IT" dirty="0" err="1"/>
              <a:t>kind</a:t>
            </a:r>
            <a:r>
              <a:rPr lang="it-IT" dirty="0"/>
              <a:t>: Deployment</a:t>
            </a:r>
          </a:p>
          <a:p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tomcat-deployment</a:t>
            </a:r>
            <a:endParaRPr lang="it-IT" dirty="0"/>
          </a:p>
          <a:p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</a:t>
            </a:r>
            <a:r>
              <a:rPr lang="it-IT" dirty="0" err="1"/>
              <a:t>selector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matchLabels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</a:t>
            </a:r>
            <a:r>
              <a:rPr lang="it-IT" dirty="0" err="1"/>
              <a:t>replicas</a:t>
            </a:r>
            <a:r>
              <a:rPr lang="it-IT" dirty="0"/>
              <a:t>: 1</a:t>
            </a:r>
          </a:p>
          <a:p>
            <a:r>
              <a:rPr lang="it-IT" dirty="0"/>
              <a:t>  </a:t>
            </a:r>
            <a:r>
              <a:rPr lang="it-IT" dirty="0" err="1"/>
              <a:t>template</a:t>
            </a:r>
            <a:r>
              <a:rPr lang="it-IT" dirty="0"/>
              <a:t>:</a:t>
            </a:r>
          </a:p>
          <a:p>
            <a:r>
              <a:rPr lang="it-IT" dirty="0"/>
              <a:t>    </a:t>
            </a:r>
            <a:r>
              <a:rPr lang="it-IT" dirty="0" err="1"/>
              <a:t>metadata</a:t>
            </a:r>
            <a:r>
              <a:rPr lang="it-IT" dirty="0"/>
              <a:t>:</a:t>
            </a:r>
          </a:p>
          <a:p>
            <a:r>
              <a:rPr lang="it-IT" dirty="0"/>
              <a:t>      </a:t>
            </a:r>
            <a:r>
              <a:rPr lang="it-IT" dirty="0" err="1"/>
              <a:t>labels</a:t>
            </a:r>
            <a:r>
              <a:rPr lang="it-IT" dirty="0"/>
              <a:t>:</a:t>
            </a:r>
          </a:p>
          <a:p>
            <a:r>
              <a:rPr lang="it-IT" dirty="0"/>
              <a:t>        </a:t>
            </a:r>
            <a:r>
              <a:rPr lang="it-IT" dirty="0" err="1"/>
              <a:t>app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</a:t>
            </a:r>
            <a:r>
              <a:rPr lang="it-IT" dirty="0" err="1"/>
              <a:t>spec</a:t>
            </a:r>
            <a:r>
              <a:rPr lang="it-IT" dirty="0"/>
              <a:t>:</a:t>
            </a:r>
          </a:p>
          <a:p>
            <a:r>
              <a:rPr lang="it-IT" dirty="0"/>
              <a:t>      containers:</a:t>
            </a:r>
          </a:p>
          <a:p>
            <a:r>
              <a:rPr lang="it-IT" dirty="0"/>
              <a:t>      - 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tomcat</a:t>
            </a:r>
            <a:endParaRPr lang="it-IT" dirty="0"/>
          </a:p>
          <a:p>
            <a:r>
              <a:rPr lang="it-IT" dirty="0"/>
              <a:t>        image: tomcat:9.0</a:t>
            </a:r>
          </a:p>
          <a:p>
            <a:r>
              <a:rPr lang="it-IT" dirty="0"/>
              <a:t>        </a:t>
            </a:r>
            <a:r>
              <a:rPr lang="it-IT" dirty="0" err="1"/>
              <a:t>ports</a:t>
            </a:r>
            <a:r>
              <a:rPr lang="it-IT" dirty="0"/>
              <a:t>:</a:t>
            </a:r>
          </a:p>
          <a:p>
            <a:r>
              <a:rPr lang="it-IT" dirty="0"/>
              <a:t>        - </a:t>
            </a:r>
            <a:r>
              <a:rPr lang="it-IT" dirty="0" err="1"/>
              <a:t>containerPort</a:t>
            </a:r>
            <a:r>
              <a:rPr lang="it-IT" dirty="0"/>
              <a:t>: 8080</a:t>
            </a:r>
          </a:p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8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4355557" cy="4025244"/>
          </a:xfrm>
        </p:spPr>
        <p:txBody>
          <a:bodyPr>
            <a:normAutofit fontScale="92500"/>
          </a:bodyPr>
          <a:lstStyle/>
          <a:p>
            <a:pPr marL="486918" lvl="1" indent="-285750"/>
            <a:r>
              <a:rPr lang="it-IT" sz="1800" dirty="0" err="1" smtClean="0"/>
              <a:t>Stateless</a:t>
            </a:r>
            <a:r>
              <a:rPr lang="it-IT" sz="1800" dirty="0" smtClean="0"/>
              <a:t>/</a:t>
            </a:r>
            <a:r>
              <a:rPr lang="it-IT" sz="1800" dirty="0" err="1" smtClean="0"/>
              <a:t>Statefull</a:t>
            </a:r>
            <a:r>
              <a:rPr lang="it-IT" sz="1800" dirty="0"/>
              <a:t> </a:t>
            </a:r>
            <a:r>
              <a:rPr lang="it-IT" sz="1800" dirty="0" smtClean="0"/>
              <a:t>(I </a:t>
            </a:r>
            <a:r>
              <a:rPr lang="it-IT" sz="1800" dirty="0" err="1" smtClean="0"/>
              <a:t>microservizi</a:t>
            </a:r>
            <a:r>
              <a:rPr lang="it-IT" sz="1800" dirty="0" smtClean="0"/>
              <a:t> devono essere </a:t>
            </a:r>
            <a:r>
              <a:rPr lang="it-IT" sz="1800" dirty="0" err="1" smtClean="0"/>
              <a:t>stateless</a:t>
            </a:r>
            <a:r>
              <a:rPr lang="it-IT" sz="1800" dirty="0" smtClean="0"/>
              <a:t>)</a:t>
            </a:r>
          </a:p>
          <a:p>
            <a:pPr marL="486918" lvl="1" indent="-285750"/>
            <a:r>
              <a:rPr lang="it-IT" sz="1800" dirty="0" err="1" smtClean="0"/>
              <a:t>Kubernates</a:t>
            </a:r>
            <a:r>
              <a:rPr lang="it-IT" sz="1800" dirty="0" smtClean="0"/>
              <a:t> permette di definire delle repliche</a:t>
            </a:r>
          </a:p>
          <a:p>
            <a:pPr marL="944118" lvl="2" indent="-285750"/>
            <a:r>
              <a:rPr lang="it-IT" sz="1732" dirty="0" smtClean="0"/>
              <a:t>Tramite l’attributo «</a:t>
            </a:r>
            <a:r>
              <a:rPr lang="it-IT" sz="1732" dirty="0" err="1" smtClean="0"/>
              <a:t>replicas</a:t>
            </a:r>
            <a:r>
              <a:rPr lang="it-IT" sz="1732" dirty="0" smtClean="0"/>
              <a:t>» nel file di Deployment (metodo raccomandato)</a:t>
            </a:r>
          </a:p>
          <a:p>
            <a:pPr marL="944118" lvl="2" indent="-285750"/>
            <a:r>
              <a:rPr lang="it-IT" sz="1732" dirty="0" smtClean="0"/>
              <a:t>Esistono altri metodi che non vedremo</a:t>
            </a:r>
          </a:p>
          <a:p>
            <a:pPr marL="201168" lvl="1" indent="0">
              <a:buNone/>
            </a:pPr>
            <a:endParaRPr lang="it-IT" sz="1800" dirty="0" smtClean="0"/>
          </a:p>
          <a:p>
            <a:pPr marL="201168" lvl="1" indent="0">
              <a:buNone/>
            </a:pPr>
            <a:r>
              <a:rPr lang="it-IT" sz="1800" dirty="0" err="1" smtClean="0"/>
              <a:t>kubectl</a:t>
            </a:r>
            <a:r>
              <a:rPr lang="it-IT" sz="1800" dirty="0" smtClean="0"/>
              <a:t> scale --</a:t>
            </a:r>
            <a:r>
              <a:rPr lang="it-IT" sz="1800" dirty="0" err="1" smtClean="0"/>
              <a:t>replicas</a:t>
            </a:r>
            <a:r>
              <a:rPr lang="it-IT" sz="1800" dirty="0" smtClean="0"/>
              <a:t>=4 </a:t>
            </a:r>
            <a:r>
              <a:rPr lang="it-IT" sz="1800" dirty="0" err="1" smtClean="0"/>
              <a:t>deployment</a:t>
            </a:r>
            <a:r>
              <a:rPr lang="it-IT" sz="1800" dirty="0"/>
              <a:t> </a:t>
            </a:r>
            <a:r>
              <a:rPr lang="it-IT" sz="1800" dirty="0" smtClean="0"/>
              <a:t>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</a:t>
            </a:r>
          </a:p>
          <a:p>
            <a:pPr marL="201168" lvl="1" indent="0">
              <a:buNone/>
            </a:pPr>
            <a:endParaRPr lang="it-IT" sz="1800" dirty="0"/>
          </a:p>
          <a:p>
            <a:pPr marL="201168" lvl="1" indent="0">
              <a:buNone/>
            </a:pPr>
            <a:r>
              <a:rPr lang="en-US" sz="1800" dirty="0" err="1"/>
              <a:t>kubectl</a:t>
            </a:r>
            <a:r>
              <a:rPr lang="en-US" sz="1800" dirty="0"/>
              <a:t> expose deployment </a:t>
            </a:r>
            <a:r>
              <a:rPr lang="en-US" sz="1800" dirty="0" smtClean="0"/>
              <a:t>&lt;name&gt; </a:t>
            </a:r>
            <a:r>
              <a:rPr lang="en-US" sz="1800" dirty="0"/>
              <a:t>--</a:t>
            </a:r>
            <a:r>
              <a:rPr lang="en-US" sz="1800" dirty="0" smtClean="0"/>
              <a:t>type=</a:t>
            </a:r>
            <a:r>
              <a:rPr lang="en-US" sz="1800" dirty="0" err="1" smtClean="0"/>
              <a:t>LoadBalancer</a:t>
            </a:r>
            <a:r>
              <a:rPr lang="en-US" sz="1800" dirty="0" smtClean="0"/>
              <a:t> --port 8080 [--name xxx]</a:t>
            </a:r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Replication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095998" y="1310327"/>
            <a:ext cx="5065338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apiVersion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apps</a:t>
            </a:r>
            <a:r>
              <a:rPr lang="it-IT" sz="1600" dirty="0">
                <a:solidFill>
                  <a:schemeClr val="bg1"/>
                </a:solidFill>
              </a:rPr>
              <a:t>/v1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kind</a:t>
            </a:r>
            <a:r>
              <a:rPr lang="it-IT" sz="1600" dirty="0">
                <a:solidFill>
                  <a:schemeClr val="bg1"/>
                </a:solidFill>
              </a:rPr>
              <a:t>: Deployment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metadata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tomcat-deployment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spec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selector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matchLabels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it-IT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replicas</a:t>
            </a:r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1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</a:t>
            </a:r>
            <a:r>
              <a:rPr lang="it-IT" sz="1600" dirty="0" err="1">
                <a:solidFill>
                  <a:schemeClr val="bg1"/>
                </a:solidFill>
              </a:rPr>
              <a:t>template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metadata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</a:t>
            </a:r>
            <a:r>
              <a:rPr lang="it-IT" sz="1600" dirty="0" err="1">
                <a:solidFill>
                  <a:schemeClr val="bg1"/>
                </a:solidFill>
              </a:rPr>
              <a:t>labels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    </a:t>
            </a:r>
            <a:r>
              <a:rPr lang="it-IT" sz="1600" dirty="0" err="1">
                <a:solidFill>
                  <a:schemeClr val="bg1"/>
                </a:solidFill>
              </a:rPr>
              <a:t>spec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containers: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- </a:t>
            </a:r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        image: tomcat:9.0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</a:t>
            </a:r>
            <a:r>
              <a:rPr lang="it-IT" sz="1600" dirty="0" err="1">
                <a:solidFill>
                  <a:schemeClr val="bg1"/>
                </a:solidFill>
              </a:rPr>
              <a:t>ports</a:t>
            </a:r>
            <a:r>
              <a:rPr lang="it-IT" sz="1600" dirty="0">
                <a:solidFill>
                  <a:schemeClr val="bg1"/>
                </a:solidFill>
              </a:rPr>
              <a:t>:</a:t>
            </a:r>
          </a:p>
          <a:p>
            <a:r>
              <a:rPr lang="it-IT" sz="1600" dirty="0">
                <a:solidFill>
                  <a:schemeClr val="bg1"/>
                </a:solidFill>
              </a:rPr>
              <a:t>        - </a:t>
            </a:r>
            <a:r>
              <a:rPr lang="it-IT" sz="1600" dirty="0" err="1">
                <a:solidFill>
                  <a:schemeClr val="bg1"/>
                </a:solidFill>
              </a:rPr>
              <a:t>containerPort</a:t>
            </a:r>
            <a:r>
              <a:rPr lang="it-IT" sz="1600" dirty="0">
                <a:solidFill>
                  <a:schemeClr val="bg1"/>
                </a:solidFill>
              </a:rPr>
              <a:t>: 8080</a:t>
            </a:r>
          </a:p>
          <a:p>
            <a:r>
              <a:rPr lang="it-IT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229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4355557" cy="4025244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err="1" smtClean="0"/>
              <a:t>kubectl</a:t>
            </a:r>
            <a:r>
              <a:rPr lang="it-IT" sz="1800" dirty="0" smtClean="0"/>
              <a:t> </a:t>
            </a:r>
            <a:r>
              <a:rPr lang="it-IT" sz="1800" dirty="0" err="1" smtClean="0"/>
              <a:t>describe</a:t>
            </a:r>
            <a:r>
              <a:rPr lang="it-IT" sz="1800" dirty="0" smtClean="0"/>
              <a:t> </a:t>
            </a:r>
            <a:r>
              <a:rPr lang="it-IT" sz="1800" dirty="0" err="1" smtClean="0"/>
              <a:t>services</a:t>
            </a:r>
            <a:r>
              <a:rPr lang="it-IT" sz="1800" dirty="0" smtClean="0"/>
              <a:t> 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</a:t>
            </a:r>
            <a:endParaRPr lang="it-IT" sz="1800" dirty="0"/>
          </a:p>
          <a:p>
            <a:pPr marL="486918" lvl="1" indent="-285750"/>
            <a:r>
              <a:rPr lang="it-IT" sz="1800" dirty="0" smtClean="0"/>
              <a:t>L’IP mostrato è interno e per il momento non </a:t>
            </a:r>
            <a:r>
              <a:rPr lang="it-IT" sz="1800" dirty="0" smtClean="0"/>
              <a:t>accessibile</a:t>
            </a:r>
          </a:p>
          <a:p>
            <a:pPr marL="486918" lvl="1" indent="-285750"/>
            <a:r>
              <a:rPr lang="it-IT" sz="1800" dirty="0" err="1"/>
              <a:t>minikube</a:t>
            </a:r>
            <a:r>
              <a:rPr lang="it-IT" sz="1800" dirty="0"/>
              <a:t> service </a:t>
            </a:r>
            <a:r>
              <a:rPr lang="it-IT" sz="1800" dirty="0" smtClean="0"/>
              <a:t>&lt;</a:t>
            </a:r>
            <a:r>
              <a:rPr lang="it-IT" sz="1800" dirty="0" err="1" smtClean="0"/>
              <a:t>name</a:t>
            </a:r>
            <a:r>
              <a:rPr lang="it-IT" sz="1800" dirty="0" smtClean="0"/>
              <a:t>&gt; –</a:t>
            </a:r>
            <a:r>
              <a:rPr lang="it-IT" sz="1800" dirty="0" err="1" smtClean="0"/>
              <a:t>url</a:t>
            </a:r>
            <a:endParaRPr lang="it-IT" sz="1800" dirty="0" smtClean="0"/>
          </a:p>
          <a:p>
            <a:pPr marL="486918" lvl="1" indent="-285750"/>
            <a:r>
              <a:rPr lang="it-IT" sz="1800" dirty="0" err="1"/>
              <a:t>curl</a:t>
            </a:r>
            <a:r>
              <a:rPr lang="it-IT" sz="1800" dirty="0"/>
              <a:t> &lt;URL&gt;</a:t>
            </a:r>
          </a:p>
          <a:p>
            <a:pPr marL="201168" lvl="1" indent="0">
              <a:buNone/>
            </a:pPr>
            <a:endParaRPr lang="it-IT" sz="1800" dirty="0" smtClean="0"/>
          </a:p>
          <a:p>
            <a:pPr marL="486918" lvl="1" indent="-285750"/>
            <a:endParaRPr lang="it-IT" sz="1800" dirty="0" smtClean="0"/>
          </a:p>
          <a:p>
            <a:pPr marL="486918" lvl="1" indent="-285750"/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/ Replication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095998" y="1310327"/>
            <a:ext cx="5065338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Name</a:t>
            </a:r>
            <a:r>
              <a:rPr lang="it-IT" sz="1600" dirty="0">
                <a:solidFill>
                  <a:schemeClr val="bg1"/>
                </a:solidFill>
              </a:rPr>
              <a:t>:                     </a:t>
            </a:r>
            <a:r>
              <a:rPr lang="it-IT" sz="1600" dirty="0" err="1">
                <a:solidFill>
                  <a:schemeClr val="bg1"/>
                </a:solidFill>
              </a:rPr>
              <a:t>tomcat-deployment-balanced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Namespace</a:t>
            </a:r>
            <a:r>
              <a:rPr lang="it-IT" sz="1600" dirty="0">
                <a:solidFill>
                  <a:schemeClr val="bg1"/>
                </a:solidFill>
              </a:rPr>
              <a:t>:                default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Labels</a:t>
            </a:r>
            <a:r>
              <a:rPr lang="it-IT" sz="1600" dirty="0">
                <a:solidFill>
                  <a:schemeClr val="bg1"/>
                </a:solidFill>
              </a:rPr>
              <a:t>:                   &lt;none&gt;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Annotations</a:t>
            </a:r>
            <a:r>
              <a:rPr lang="it-IT" sz="1600" dirty="0">
                <a:solidFill>
                  <a:schemeClr val="bg1"/>
                </a:solidFill>
              </a:rPr>
              <a:t>:              &lt;none&gt;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Selector</a:t>
            </a:r>
            <a:r>
              <a:rPr lang="it-IT" sz="1600" dirty="0">
                <a:solidFill>
                  <a:schemeClr val="bg1"/>
                </a:solidFill>
              </a:rPr>
              <a:t>:                 </a:t>
            </a:r>
            <a:r>
              <a:rPr lang="it-IT" sz="1600" dirty="0" err="1">
                <a:solidFill>
                  <a:schemeClr val="bg1"/>
                </a:solidFill>
              </a:rPr>
              <a:t>app</a:t>
            </a:r>
            <a:r>
              <a:rPr lang="it-IT" sz="1600" dirty="0">
                <a:solidFill>
                  <a:schemeClr val="bg1"/>
                </a:solidFill>
              </a:rPr>
              <a:t>=</a:t>
            </a:r>
            <a:r>
              <a:rPr lang="it-IT" sz="1600" dirty="0" err="1">
                <a:solidFill>
                  <a:schemeClr val="bg1"/>
                </a:solidFill>
              </a:rPr>
              <a:t>tomcat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Type</a:t>
            </a:r>
            <a:r>
              <a:rPr lang="it-IT" sz="1600" dirty="0">
                <a:solidFill>
                  <a:schemeClr val="bg1"/>
                </a:solidFill>
              </a:rPr>
              <a:t>:                     </a:t>
            </a:r>
            <a:r>
              <a:rPr lang="it-IT" sz="1600" dirty="0" err="1">
                <a:solidFill>
                  <a:schemeClr val="bg1"/>
                </a:solidFill>
              </a:rPr>
              <a:t>LoadBalancer</a:t>
            </a:r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IP:                       10.103.94.171</a:t>
            </a:r>
          </a:p>
          <a:p>
            <a:r>
              <a:rPr lang="it-IT" sz="1600" dirty="0">
                <a:solidFill>
                  <a:schemeClr val="bg1"/>
                </a:solidFill>
              </a:rPr>
              <a:t>Port:                     &lt;</a:t>
            </a:r>
            <a:r>
              <a:rPr lang="it-IT" sz="1600" dirty="0" err="1">
                <a:solidFill>
                  <a:schemeClr val="bg1"/>
                </a:solidFill>
              </a:rPr>
              <a:t>unset</a:t>
            </a:r>
            <a:r>
              <a:rPr lang="it-IT" sz="1600" dirty="0">
                <a:solidFill>
                  <a:schemeClr val="bg1"/>
                </a:solidFill>
              </a:rPr>
              <a:t>&gt;  8080/TCP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TargetPort</a:t>
            </a:r>
            <a:r>
              <a:rPr lang="it-IT" sz="1600" dirty="0">
                <a:solidFill>
                  <a:schemeClr val="bg1"/>
                </a:solidFill>
              </a:rPr>
              <a:t>:               8080/TCP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NodePort</a:t>
            </a:r>
            <a:r>
              <a:rPr lang="it-IT" sz="1600" dirty="0">
                <a:solidFill>
                  <a:schemeClr val="bg1"/>
                </a:solidFill>
              </a:rPr>
              <a:t>:                 &lt;</a:t>
            </a:r>
            <a:r>
              <a:rPr lang="it-IT" sz="1600" dirty="0" err="1">
                <a:solidFill>
                  <a:schemeClr val="bg1"/>
                </a:solidFill>
              </a:rPr>
              <a:t>unset</a:t>
            </a:r>
            <a:r>
              <a:rPr lang="it-IT" sz="1600" dirty="0">
                <a:solidFill>
                  <a:schemeClr val="bg1"/>
                </a:solidFill>
              </a:rPr>
              <a:t>&gt;  32597/TCP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Endpoints</a:t>
            </a:r>
            <a:r>
              <a:rPr lang="it-IT" sz="1600" dirty="0">
                <a:solidFill>
                  <a:schemeClr val="bg1"/>
                </a:solidFill>
              </a:rPr>
              <a:t>:                172.18.0.10:8080,172.18.0.3:8080,172.18.0.7:8080 + 2 more...</a:t>
            </a:r>
          </a:p>
          <a:p>
            <a:r>
              <a:rPr lang="it-IT" sz="1600" dirty="0">
                <a:solidFill>
                  <a:schemeClr val="bg1"/>
                </a:solidFill>
              </a:rPr>
              <a:t>Session </a:t>
            </a:r>
            <a:r>
              <a:rPr lang="it-IT" sz="1600" dirty="0" err="1">
                <a:solidFill>
                  <a:schemeClr val="bg1"/>
                </a:solidFill>
              </a:rPr>
              <a:t>Affinity</a:t>
            </a:r>
            <a:r>
              <a:rPr lang="it-IT" sz="1600" dirty="0">
                <a:solidFill>
                  <a:schemeClr val="bg1"/>
                </a:solidFill>
              </a:rPr>
              <a:t>:         None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External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Traffic</a:t>
            </a:r>
            <a:r>
              <a:rPr lang="it-IT" sz="1600" dirty="0">
                <a:solidFill>
                  <a:schemeClr val="bg1"/>
                </a:solidFill>
              </a:rPr>
              <a:t> Policy:  Cluster</a:t>
            </a:r>
          </a:p>
          <a:p>
            <a:r>
              <a:rPr lang="it-IT" sz="1600" dirty="0" err="1">
                <a:solidFill>
                  <a:schemeClr val="bg1"/>
                </a:solidFill>
              </a:rPr>
              <a:t>Events</a:t>
            </a:r>
            <a:r>
              <a:rPr lang="it-IT" sz="1600" dirty="0">
                <a:solidFill>
                  <a:schemeClr val="bg1"/>
                </a:solidFill>
              </a:rPr>
              <a:t>:                   &lt;none&gt;</a:t>
            </a:r>
          </a:p>
        </p:txBody>
      </p:sp>
    </p:spTree>
    <p:extLst>
      <p:ext uri="{BB962C8B-B14F-4D97-AF65-F5344CB8AC3E}">
        <p14:creationId xmlns:p14="http://schemas.microsoft.com/office/powerpoint/2010/main" val="406740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3337087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I Deployment sono degli oggetti di alto livello, che definiscono lo stato desiderato di un applicazione</a:t>
            </a:r>
          </a:p>
          <a:p>
            <a:pPr marL="486918" lvl="1" indent="-285750"/>
            <a:r>
              <a:rPr lang="it-IT" sz="1800" dirty="0" smtClean="0"/>
              <a:t>Un </a:t>
            </a:r>
            <a:r>
              <a:rPr lang="it-IT" sz="1800" dirty="0" err="1" smtClean="0"/>
              <a:t>deployment</a:t>
            </a:r>
            <a:r>
              <a:rPr lang="it-IT" sz="1800" dirty="0" smtClean="0"/>
              <a:t> è principalmente costituito dai POD</a:t>
            </a:r>
          </a:p>
          <a:p>
            <a:pPr marL="486918" lvl="1" indent="-285750"/>
            <a:r>
              <a:rPr lang="it-IT" sz="1800" dirty="0" smtClean="0"/>
              <a:t>Tramite i Deployment Objects possiamo</a:t>
            </a:r>
          </a:p>
          <a:p>
            <a:pPr marL="944118" lvl="2" indent="-285750"/>
            <a:r>
              <a:rPr lang="it-IT" sz="1732" dirty="0" smtClean="0"/>
              <a:t>Creare un nuovo </a:t>
            </a:r>
            <a:r>
              <a:rPr lang="it-IT" sz="1732" dirty="0" err="1" smtClean="0"/>
              <a:t>deploymnent</a:t>
            </a:r>
            <a:endParaRPr lang="it-IT" sz="1732" dirty="0" smtClean="0"/>
          </a:p>
          <a:p>
            <a:pPr marL="944118" lvl="2" indent="-285750"/>
            <a:r>
              <a:rPr lang="it-IT" sz="1732" dirty="0" smtClean="0"/>
              <a:t>Aggiornare un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esistente (senza per forza modificare il file, es repliche)</a:t>
            </a:r>
          </a:p>
          <a:p>
            <a:pPr marL="944118" lvl="2" indent="-285750"/>
            <a:r>
              <a:rPr lang="it-IT" sz="1732" dirty="0" smtClean="0"/>
              <a:t>Effettuare gli aggiornamenti dei nostri </a:t>
            </a:r>
            <a:r>
              <a:rPr lang="it-IT" sz="1732" dirty="0" err="1" smtClean="0"/>
              <a:t>pod</a:t>
            </a:r>
            <a:r>
              <a:rPr lang="it-IT" sz="1732" dirty="0" smtClean="0"/>
              <a:t>, senza causare dei disservizi (il servizio si aggiorna man mano nelle varie repliche)</a:t>
            </a:r>
          </a:p>
          <a:p>
            <a:pPr marL="944118" lvl="2" indent="-285750"/>
            <a:r>
              <a:rPr lang="it-IT" sz="1732" dirty="0" err="1" smtClean="0"/>
              <a:t>Rollback</a:t>
            </a:r>
            <a:r>
              <a:rPr lang="it-IT" sz="1732" dirty="0" smtClean="0"/>
              <a:t> su versioni precedenti</a:t>
            </a:r>
          </a:p>
          <a:p>
            <a:pPr marL="944118" lvl="2" indent="-285750"/>
            <a:r>
              <a:rPr lang="it-IT" sz="1732" dirty="0" smtClean="0"/>
              <a:t>Pause/</a:t>
            </a:r>
            <a:r>
              <a:rPr lang="it-IT" sz="1732" dirty="0" err="1" smtClean="0"/>
              <a:t>Resume</a:t>
            </a:r>
            <a:r>
              <a:rPr lang="it-IT" sz="1732" dirty="0" smtClean="0"/>
              <a:t> dell’interno applicativo</a:t>
            </a: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Deployment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68927" y="4524866"/>
            <a:ext cx="1145394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</a:t>
            </a:r>
            <a:r>
              <a:rPr lang="en-US" sz="1600" dirty="0" smtClean="0">
                <a:solidFill>
                  <a:schemeClr val="bg1"/>
                </a:solidFill>
              </a:rPr>
              <a:t>deployments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status </a:t>
            </a:r>
            <a:r>
              <a:rPr lang="en-US" sz="1600" dirty="0" smtClean="0">
                <a:solidFill>
                  <a:schemeClr val="bg1"/>
                </a:solidFill>
              </a:rPr>
              <a:t>deployment &lt;name&gt;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set </a:t>
            </a:r>
            <a:r>
              <a:rPr lang="en-US" sz="1600" dirty="0" smtClean="0">
                <a:solidFill>
                  <a:schemeClr val="bg1"/>
                </a:solidFill>
              </a:rPr>
              <a:t>image deployment/&lt;name&gt; &lt;container-name&gt;:&lt;image&gt;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</a:rPr>
              <a:t>es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set image deployment tomcat-deployment tomcat=tomcat:9.0.1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</a:t>
            </a:r>
            <a:r>
              <a:rPr lang="en-US" sz="1600" dirty="0" smtClean="0">
                <a:solidFill>
                  <a:schemeClr val="bg1"/>
                </a:solidFill>
              </a:rPr>
              <a:t>history </a:t>
            </a:r>
            <a:r>
              <a:rPr lang="en-US" sz="1600" dirty="0">
                <a:solidFill>
                  <a:schemeClr val="bg1"/>
                </a:solidFill>
              </a:rPr>
              <a:t>deployment/&lt;name&gt;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rollout history deployment/&lt;name&gt; </a:t>
            </a:r>
            <a:r>
              <a:rPr lang="it-IT" sz="1600" dirty="0" smtClean="0">
                <a:solidFill>
                  <a:schemeClr val="bg1"/>
                </a:solidFill>
              </a:rPr>
              <a:t>--</a:t>
            </a:r>
            <a:r>
              <a:rPr lang="it-IT" sz="1600" dirty="0" err="1" smtClean="0">
                <a:solidFill>
                  <a:schemeClr val="bg1"/>
                </a:solidFill>
              </a:rPr>
              <a:t>revision</a:t>
            </a:r>
            <a:r>
              <a:rPr lang="it-IT" sz="1600" dirty="0" smtClean="0">
                <a:solidFill>
                  <a:schemeClr val="bg1"/>
                </a:solidFill>
              </a:rPr>
              <a:t>=x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1323</Words>
  <Application>Microsoft Office PowerPoint</Application>
  <PresentationFormat>Widescreen</PresentationFormat>
  <Paragraphs>285</Paragraphs>
  <Slides>22</Slides>
  <Notes>18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Architettura</vt:lpstr>
      <vt:lpstr>Node(s)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95</cp:revision>
  <dcterms:created xsi:type="dcterms:W3CDTF">2020-04-23T07:04:24Z</dcterms:created>
  <dcterms:modified xsi:type="dcterms:W3CDTF">2020-07-16T06:45:51Z</dcterms:modified>
</cp:coreProperties>
</file>